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ink/ink1.xml" ContentType="application/inkml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>
  <p:sldMasterIdLst>
    <p:sldMasterId id="2147483662" r:id="rId1"/>
  </p:sldMasterIdLst>
  <p:notesMasterIdLst>
    <p:notesMasterId r:id="rId36"/>
  </p:notesMasterIdLst>
  <p:sldIdLst>
    <p:sldId id="256" r:id="rId2"/>
    <p:sldId id="603" r:id="rId3"/>
    <p:sldId id="618" r:id="rId4"/>
    <p:sldId id="532" r:id="rId5"/>
    <p:sldId id="600" r:id="rId6"/>
    <p:sldId id="535" r:id="rId7"/>
    <p:sldId id="536" r:id="rId8"/>
    <p:sldId id="531" r:id="rId9"/>
    <p:sldId id="544" r:id="rId10"/>
    <p:sldId id="545" r:id="rId11"/>
    <p:sldId id="593" r:id="rId12"/>
    <p:sldId id="621" r:id="rId13"/>
    <p:sldId id="594" r:id="rId14"/>
    <p:sldId id="604" r:id="rId15"/>
    <p:sldId id="548" r:id="rId16"/>
    <p:sldId id="530" r:id="rId17"/>
    <p:sldId id="549" r:id="rId18"/>
    <p:sldId id="550" r:id="rId19"/>
    <p:sldId id="304" r:id="rId20"/>
    <p:sldId id="619" r:id="rId21"/>
    <p:sldId id="611" r:id="rId22"/>
    <p:sldId id="612" r:id="rId23"/>
    <p:sldId id="613" r:id="rId24"/>
    <p:sldId id="614" r:id="rId25"/>
    <p:sldId id="307" r:id="rId26"/>
    <p:sldId id="615" r:id="rId27"/>
    <p:sldId id="616" r:id="rId28"/>
    <p:sldId id="366" r:id="rId29"/>
    <p:sldId id="367" r:id="rId30"/>
    <p:sldId id="620" r:id="rId31"/>
    <p:sldId id="608" r:id="rId32"/>
    <p:sldId id="609" r:id="rId33"/>
    <p:sldId id="610" r:id="rId34"/>
    <p:sldId id="607" r:id="rId35"/>
  </p:sldIdLst>
  <p:sldSz cx="9144000" cy="6858000" type="screen4x3"/>
  <p:notesSz cx="7315200" cy="9601200"/>
  <p:embeddedFontLst>
    <p:embeddedFont>
      <p:font typeface="Calibri" panose="020F0502020204030204" pitchFamily="34" charset="0"/>
      <p:regular r:id="rId37"/>
      <p:bold r:id="rId38"/>
      <p:italic r:id="rId39"/>
      <p:boldItalic r:id="rId40"/>
    </p:embeddedFont>
    <p:embeddedFont>
      <p:font typeface="Tahoma" panose="020B0604030504040204" pitchFamily="34" charset="0"/>
      <p:regular r:id="rId41"/>
      <p:bold r:id="rId42"/>
    </p:embeddedFont>
  </p:embeddedFont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 Unicode MS" pitchFamily="34" charset="-128"/>
        <a:cs typeface="Arial Unicode MS" pitchFamily="34" charset="-128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 Unicode MS" pitchFamily="34" charset="-128"/>
        <a:cs typeface="Arial Unicode MS" pitchFamily="34" charset="-128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 Unicode MS" pitchFamily="34" charset="-128"/>
        <a:cs typeface="Arial Unicode MS" pitchFamily="34" charset="-128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 Unicode MS" pitchFamily="34" charset="-128"/>
        <a:cs typeface="Arial Unicode MS" pitchFamily="34" charset="-128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 Unicode MS" pitchFamily="34" charset="-128"/>
        <a:cs typeface="Arial Unicode MS" pitchFamily="34" charset="-128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Arial Unicode MS" pitchFamily="34" charset="-128"/>
        <a:cs typeface="Arial Unicode MS" pitchFamily="34" charset="-128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Arial Unicode MS" pitchFamily="34" charset="-128"/>
        <a:cs typeface="Arial Unicode MS" pitchFamily="34" charset="-128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Arial Unicode MS" pitchFamily="34" charset="-128"/>
        <a:cs typeface="Arial Unicode MS" pitchFamily="34" charset="-128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Arial Unicode MS" pitchFamily="34" charset="-128"/>
        <a:cs typeface="Arial Unicode MS" pitchFamily="34" charset="-128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00"/>
    <a:srgbClr val="83AF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68" autoAdjust="0"/>
    <p:restoredTop sz="94757" autoAdjust="0"/>
  </p:normalViewPr>
  <p:slideViewPr>
    <p:cSldViewPr snapToGrid="0" snapToObjects="1">
      <p:cViewPr varScale="1">
        <p:scale>
          <a:sx n="68" d="100"/>
          <a:sy n="68" d="100"/>
        </p:scale>
        <p:origin x="1440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128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6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5.fntdata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emf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13T19:58:30.581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18314 9133 88 0,'0'0'39'0,"0"-2"-31"0,-3-1-10 0,3 3 21 15,-3-3-15-15,0 1 4 16,3-1-6-16,0 1 2 16,-3-1-3-16,0 0 8 15,0 1-7-15,3 2 24 16,0 0-20-16,0 0 1 15,-3 2-5-15,0 4-2 16,0-1 1-16,0 0-4 0,3 0 2 16,0 1 1-16,0-4 0 15,3 1-3-15,0-3 2 16,3 0 1-16,0-3 0 16,0 1 0-16,0-1 0 15,0 0 2-15,0-2-1 16,0 0 13-16,-3 0-10 15,0-1 12-15,0-2-12 16,0 0 0-16,-3 0-2 0,0 1-4 16,0-4 1-16,-3 3 4 15,0 0-3-15,-3 8 26 16,0 0-21-16,0 3 4 16,0 2-6-16,0 3 1 15,0 0-3-15,-3 0-1 16,6 0 1-16,-3 0-1 15,1 2 0-15,2-2 0 16,3 0 0-16,3 0-6 16,-1-3 5-16,1 1 0 15,3-4 1-15,0-2 2 0,0 0-1 16,3-2-3-16,-3-4 1 16,0-2 12-16,0 0-9 15,0-2 8-15,-3-1-7 16,0 1 4-16,-3-14 3 15,-3 5-8 1,0 4 6-16,-3 4-7 16,0 3 3-16,-3 3-3 15,-3 15-1-15,3 1-2 16,0-1 1-16,4 1-5 16,-4 0 5-16,6-3 0 15,0 2 1-15,3-2-3 16,3 0 2-1,0 0-2-15,3-3 2 16,-1 1 1-16,1-4 0 16,3-2 0-16,-3 0 0 15,0-2 5-15,0-4-4 16,0 1 6-16,-3 0-6 16,0-3 0-16,-3 0 0 15,0 3 1-15,-3-6-1 0,0 0-3 16,-3-2 1-16,0 8 4 15,0-6-3-15,-3 11 3 0,0 0-2 16,-2 8 5 0,2 0-5-16,3 0-3 15,0 0 2-15,3 0-6 0,3-3 5 16,6 1 0-16,0-1 1 16,0-3 0-16,3-2 0 15,-1 0-3 1,-2-2 2-16,0-1 1 0,0 1 0 0,0-4 14 31,-3-4-11-31,0 2 10 16,-3-8-10-16,0 3-4 15,0 2 1-15,0 0 0 16,-3 1 0-16,0 2 2 0,0 3-1 16,0 2-1-16,0 3 1 15,-6 11 10-15,6 4-9 16,0-1 0-16,3-1-1 15,3-3-7-15,0-2 5 16,3 0-6-16,3-2 6 0,0-4 3 16,3-2-2-16,-3 0 0 15,6-2 1 1,-3-1-1-16,-3-5 0 0,0 3 2 16,-9-8-1-1,-3 2-1-15,0 0 6 0,0 3-5 16,-3 3 0-16,0 0 0 15,0 2 4-15,0 3-4 32,0 5-8-32,0 3 5 0,0 3-2 15,0 0 3-15,0-1-2 16,3-2 2-16,0 0 1 16,3 0 0-16,0-3-6 15,3 1 5-15,0-4-14 0,3-2 12 16,0 0-27-16,0 0 23 15,0-2-87-15,0-1 73 16</inkml:trace>
  <inkml:trace contextRef="#ctx0" brushRef="#br0" timeOffset="7336.268">18353 9152 104 0,'3'-3'49'0,"-3"3"-39"16,3-5-12-16,0 2 44 0,0 1-34 16,0-4 12-16,6 1-14 15,-3 0 1-15,0 0-5 16,0-1-1-16,-3 1 0 0,0 2 1 15,-9 1 52 1,3-1-42-16,0 3 4 16,0-3-10-16,-3-2-5 15,0 0 0-15,3 0-1 16,0-1 0-16,0 4-3 16,0 2 2-16,3 0 6 0,-3-3-4 15,0 0 3-15,0 3-3 16,3-2-3-16,0 2 1 15,0-3 4-15,0 0-3 16,0 1-2-16,0 2 1 16,0 0-2-16,0 0 2 15,0 0 20-15,0 0-15 16,0 0 22-16,-3 5-20 16,0 0 8-16,3 1-10 15,0-1-5-15,0-5 1 16,0 0-11-16,0 3 8 15,0-1 24-15,3 1-17 16,0-3 7-16,-3 2-7 0,0 1 11 16,0 0-11-16,3 2 14 15,-3 0-13-15,3 1-3 16,0-1 0-16,0 0-5 16,0 0 2-16,0 1-5 15,3-1 5-15,9 3 3 16,-1 0-2-16,-2-3 3 15,-3 6-2-15,0-3 5 16,0 5-5-16,-3-2-5 16,3 2 3-16,6 5-3 15,0 1 3-15,0-3-2 16,0 2 2-16,-3 1-13 0,-1-1 11 16,1-2 3-16,-3 0 0 15,0 3 0-15,0 2 1 16,-3-5-1-16,0-1 0 15,0-1 2-15,-3-1-1 16,0-2-3-16,0-4 1 16,-3 1-5-16,3-2 5 15,-3-1 3 1,0 0-2-16,6 1 3 0,-6-4-2 0,0 1-1 31,0-1 1-31,0 1-1 0,0-3 0 0,0 0 0 16,0 0 0-1,0 0 0-15,0 0 0 16,3-3 2-16,-3 3-1 16,0-2 2-16,-3-1-2 15,-3 1 2-15,3-1-2 16,0 0 2-16,0 1-2 16,0-1-3-16,0 0 1 15,0 1 1-15,3 2 0 0,-3-3 0 16,3 3 0-16,0 0 0 15,0 0 0-15,0 0 0 16,0-3 0 0,0-2-3-16,-3 0 2 0,0 0 6 15,-3-6-1-15,0 3-2 16,0 0-2-16,0 3 1 16,0-1-1-16,0 4 0 15,-3-3 0 1,1 2 0-16,2 0 2 15,-3 3-1-15,3 0-3 16,-3 0 1 0,3 6 1-16,0 1 5 15,0 1-4-15,3-2-8 16,0 2 5-16,3-8 1 16,3 0-2-16,3-8 2 15,0 2 6-15,3 4-4 16,-3-1 0-16,0 8 0 15,0-2-1 1,3 0-3-16,-4 5 2 0,1-3 4 16,3 0-3-16,3 1 0 0,-3-1 1 31,0 0-7-31,3-2 5 16,6-1 6-16,-6 1-5 0,-3 0-2 0,0-1 2 15,0 1 0-15,0 0 0 31,-4-3-6-31,1 0 5 16,0 0 6-16,-3 0-5 0,0 0 4 16,-3-3-3-1,-3 0 2-15,0 1-2 0,-3-4-1 16,3 1 1 0,-2-5-1-16,-1-9 2 15,0-2-1-15,3 2-6 0,0 3 4 16,-3-2 0-16,3 10 1 15,3 3 2-15,0-3-1 16,0-3-1-16,0-2 1 16,0 5-4-16,0 3 2 0,0 2-2 31,0 0-1-31,3-2 3 0,0-3-36 31,0 0 29-31,-3 6-100 16,0 2 83-16,0 0-175 15</inkml:trace>
  <inkml:trace contextRef="#ctx0" brushRef="#br0" timeOffset="8902.064">18698 9483 144 0,'0'0'65'0,"-3"2"-51"0,0 1-17 0,-3 0 65 15,-3-1-49 1,0 4 15-16,1-1-20 15,2 3 9-15,0 0-12 0,3-3-1 0,0 3-2 0,3 3-2 0,-3-6 1 16,3 0-1 0,0 0 0-16,6 3-9 15,0-2 7-15,3 2 4 16,-1-6-8 0,1 1 6-1,0-3 2-15,0 0-2 16,0 0 0-16,-3 0 1 15,0-3-1-15,0 1 0 16,0-1 2-16,-3 0-1 16,0 1 19-16,-3-4-16 15,0 1 13-15,0-3-12 0,-3-5-6 16,-3 2 1-16,0 1 33 16,0 2-26-16,-3 0 18 15,3 5-19-15,0 1 0 0,-3-1-4 16,-3 3 1-16,3 0-2 15,4 0-6-15,-1 5 4 16,-3 3 0-16,3-3 1 16,3 1-3-16,0 2 2 15,3 2-2 1,0 3 2-16,0-2 1 0,3-3 0 0,3 0-3 16,0 3 2 15,3-4 1-31,2-9 0 15,-2 2 0-15,-3 0 2 0,3-3-1 16,0-5-1-16,-3 0 1 16,-3 3-1-16,0-6 0 15,-3-4 2-15,0 4-1 16,0 3 2-16,-3-5-2 0,-6-3 11 16,3 13-10-1,0 1 14-15,-3 2-12 0,-6 0-2 16,7 5-1-16,2-2-4 15,0 4 2-15,0-1 1 16,0 2 0 0,3 2 0-16,3 1 0 15,0-1 0-15,3 1 0 0,3-3-3 0,0-3 2 16,6 3-5 0,-4-8-4-16,-2 3 8 15,0 0 6 1,0-6-4-16,3-2 1 15,-6-1 0-15,0 4-1 16,-3-6 0-16,0-6 8 16,-3 7-6-16,3 1 16 15,-6-2-14-15,-6 0-4 16,3 6 0-16,4-1 5 0,-4 0-4 16,-3 3 0-16,6 0 0 15,0 0-4-15,3 6 2 16,0-1 1-16,3 0 0 15,0 1-3-15,0 2 2 16,9-1-2-16,-3 1 2 0,0 0 1 16,3-5 0-16,2 0-6 15,1-1 5-15,0-2 0 16,-3 0 1-16,-3 0 0 0,0-2 0 16,0-6-3-16,0-3 2 15,-3 1 9-15,-3-4-6 16,-3 1 2-16,0 5-3 31,0 3 11-31,-3-8-10 16,0 2 3-16,-3 3-4 0,3 8 2 15,0 5-2-15,0 3 5 16,3 0-5-16,0 0-5 16,3 3 3-16,3-3-6 15,0 0 6-15,0-3 0 16,3 3 1-16,3 0 0 0,-3 5 0 15,0-2 0-15,3-9 0 16,3-2-3-16,-3 0 2 16,0-2-2-16,-3-4 2 15,0-2 4-15,-3 0-3 16,0 3-5 0,-3-5 4-16,0-4 6 15,-3 6-5-15,0 0 4 16,-3 3-3-16,-3 0-1 15,3 5 1-15,0 0-4 16,0 5 2-16,0 3-55 0,0 0 44 16,3-3-212-1,3-7 174-15,3-12-79 16</inkml:trace>
  <inkml:trace contextRef="#ctx0" brushRef="#br0" timeOffset="25082.175">21026 7527 68 0,'3'-2'32'0,"-3"2"-25"0,-3 0-8 0,0 0 42 16,3 0-33-16,-3 5 9 15,0 0-12-15,0 1-6 16,3 4 4 0,0-2-3-16,0-3 0 15,3 1 1-15,3-9 15 16,0 0-12-16,3-4 4 16,0-1-6-16,-3-3 8 15,0 3-8-15,0 0-1 0,-3 0 0 16,0-2 4-16,0 2-4 15,-3 0 3-15,-6 5 28 16,0 3-25-16,-3 5-3 16,0 1-1-16,3 2-1 15,-3 0-1-15,3 2-3 16,3 1 1-16,0 2 4 16,3-5-3-16,3-3-8 15,0-5 6-15,3-5 4 16,0 0-2-16,3-3-2 15,0 2 1-15,-3 1 12 16,0 0-9-16,-3-1 14 16,0 1-12-16,0-3 3 15,-6 0-5-15,0 0-4 16,-3 3 2-16,0 2 5 16,-3 3-4-16,0 3 3 0,0 2-3 15,-3 1 5-15,3 2-5 16,3 0 3-16,3-1-3 15,3-1-1-15,3-4 1 16,3-2-4-16,3-2 2 16,3-1 6-16,3-2-4 15,-3 0 3-15,0-1-3 16,-4 1 13-16,1 0-10 16,-3-3-2-16,0 0-1 15,-3 2 1-15,-3 1-1 0,-3 0 8 31,0 2-7-31,-6 1 21 16,0 2-17-16,1 2 5 16,-1 4-7-16,0 1-3 0,0 1 0 15,0 0 1-15,3 0-1 16,3 3-6-16,3-6 4 16,3 3 3-1,3 0-2-15,3-8 0 0,3 0 1 0,0-3 1 16,-1 1-1-16,-2-1 13 15,0-2-10-15,-3-3-2 16,0 0-1-16,-3 0 4 16,0-3-4-16,-3 3 3 15,-6 1-3 1,0 1 11-16,-3 1-10 16,-3 2 11-16,1 3-10 15,-4 3 4-15,0 2-5 16,0 3 2-16,3 0-3 0,0 3 2 15,3-1-2-15,3-2-6 16,6 3 1 0,3 2 3-16,3-8 0 15,6 1 1-15,3-1 0 16,-3-10 0-16,0 2 5 16,0-2-4-16,-3-1 11 0,0-2-9 15,-4 1-4-15,-5-4 1 16,0 3-3-16,-5 0 2 15,-1 0 1 1,0 5 0-16,-3 1-3 16,0 2 2-16,0 5 6 15,0 0-4-15,3 1-5 16,3-1 3-16,0 0-6 16,3 1 6-16,3-4 0 15,3 1 1-15,0 0 2 16,-3-1-1-16,3-2-6 0,-3 0 4 15,0 0 3-15,3-2-2 16,0-1 0-16,0-2 1 16,-3-1 1-16,-6-2-1 15,0 3-1-15,-3 0 1 0,0 2-15 16,-3 3 11-16,-3 3-41 16,-3 5 34-16,-3 0-100 15,0 0 85-15,3-6-180 16</inkml:trace>
  <inkml:trace contextRef="#ctx0" brushRef="#br0" timeOffset="28080.295">12239 15335 100 0,'-12'6'46'15,"12"-9"-37"-15,-3 6-11 0,3-3 38 0,-3 5-29 16,-6-3 18-16,6-2-19 15,-3 6 20 1,3-1-15-16,3-5-6 0,-3 5-6 16,0 1 1-16,6 2-3 15,0 0 2-15,3-1 1 16,3 1 0-16,3-2 0 16,-3-1 0-16,0-5-6 15,3-3 5-15,-3 1 3 16,0-4-2-16,0-2-5 0,-3 1 4 15,-3-4 25-15,0-2-19 16,-3-6 4-16,0 3-6 16,-3 3-2-16,-3 0 0 15,0 2-1-15,-3 1 0 16,3 2 2-16,0 0-1 16,-3 5-1-16,0 1 1 15,-3 4-4-15,3 3 2 31,0 1 1-31,3 4 0 16,0 4 0-16,3-1 0 0,3 0 0 16,0 0 0-16,3 0 0 15,0-2 0-15,3 0 0 16,6-3 0-16,-6-6 0 16,3-2 0-16,-3-2 5 15,0-4-4-15,0 1 23 16,0-3-19-16,0-8 6 0,-3 0-7 15,0 3 3-15,-3 0-6 16,0 0 3-16,-3 2-3 16,-3 0-3-16,0 1 1 15,-3 2 6-15,0 3-4 16,-3 2-3-16,0 3 2 0,3 3-3 16,0-1 2-16,0 4-2 15,4-1 2-15,2 0-2 16,0 0 2-16,3 3 4 0,0 3-3 31,6-3-2-31,-1 0 1 0,4-3 1 0,0 0 0 31,0-2 0-31,3-6 0 16,-3-2-6-16,0-3 5 16,-3 0 6-16,0 0-5 15,0-2 12-15,-3-1-9 0,-3 1 4 16,0-1-5-16,-3 0 13 15,-3 3-11-15,-3 1 0 16,-3 1-2-16,0 4 4 16,0 2-5-16,3 2 9 0,3 4-8 15,0 1-4-15,0 1 2 16,4 0 0-16,2 0 0 16,0 0 0-16,2 3 0 15,4-1-3 1,0 1 2-16,0-3 1 0,3-8 0 0,3-3-3 15,-6-2 2-15,0 0 1 32,0-3 0-32,0-3 2 15,0 1-1-15,-3-1 2 16,0 3-2-16,-3 0 2 0,0 3-2 16,-3 2-15-16,3 3 12 15,-3 5-65-15,3 1 52 0,0-1-204 16</inkml:trace>
  <inkml:trace contextRef="#ctx0" brushRef="#br1" timeOffset="58687.286">18320 9104 28 0,'3'0'13'0,"-3"0"-11"0,0 0-2 15,0 0 1-15,0 0-1 16,0 0 0-16,0 0 0 16,0 0 19-16,0 0-15 0,0 0 61 15,0 0-51-15,3-2 18 16,0-1-23-16,-3 0 2 16,3 1-7-16,-3-1-6 15,0 0 2-15,0 1 3 16,3-1-3-16,0 1 3 15,-3-1-2-15,3 0-6 16,0 1 4-16,0-1 14 16,-3 0-10-16,3 1 15 15,-3 2-13-15,0 0 9 16,0 0-11-16,0 0 4 0,0 0-5 16,0 0 10-16,0 0-9 15,0 0 21-15,0 0-18 16,0 0 11-16,0 0-12 0,-3 2 2 15,-3 1-5-15,3 0-1 16,-3 2 0-16,3 0 4 16,-3 0-4-16,0 1 0 15,0 2 0-15,0 0 15 16,0 0-12-16,0-3 4 16,-3 0-6-16,4 0 16 15,-7 1-8 1,3 2-7-16,0 0 10 15,3-3-10-15,0 0-4 16,-3 6 1 0,0-3 0-16,0 2 2 0,0-2-1 15,-3 3-1 1,0-1 1-16,0 4-1 0,-2-4 0 16,2 3 0-16,-3 1 0 15,0 2 0 1,-6-1 0-16,3-1 5 0,-3-1-4 0,3 0-5 15,1-2 3-15,2 5 3 16,0-3-2-16,3-3-2 16,0-2 1-16,0 6 4 15,0-4-3 1,3 1 0-16,0-1 1 16,0-2-1-16,-2 0 0 15,2 0 0-15,-6 0 0 16,3 3 5-16,0-3-4 15,3-1-5-15,0 1 3 16,-3 0 3-16,0 0-2 16,0 0 6-16,-3 3-5 0,-2 5 0 15,-1-3 0-15,-3 0-4 16,-3 3 2 0,-6 0 4-16,3-3-3 0,4 0-2 15,-1 3 1 1,3 0 1-16,3 0 0 0,-3 0 2 0,3 0-1 15,4 0-3-15,-7 5 1 16,0 3 1-16,0-3 0 16,0-3 0-1,3 1 0-15,1-1 2 16,-4-2-1-16,3 0-1 16,-3-3 1-16,3 1-1 15,-6-4 0-15,-2 6 2 16,2-8-1-16,3 8-1 15,0-3 1-15,3 0-4 0,0-2 2 16,3-1 1-16,-2 1 0 16,-4 0 2-16,0 2-1 15,0 0-3-15,0 6 1 16,-3-1 4-16,1 1-3 16,-4-1-2-16,0 6 1 0,-3 0 4 15,-5 0-3-15,5-1-2 16,0-1 1-16,3-1 1 15,3-3 0-15,1 1-3 0,-1-3 2 32,3 5 4-32,0-3-3 0,0-4-2 0,0-1 1 31,1 0 1-31,-1 0 0 16,0-2 0-16,3-1 0 15,0 1-3-15,0 0 2 16,4-3 1-16,2-1 0 0,-3-1 2 15,6-1-1-15,0-2-9 16,3-1 6-16,0 1-10 16,-6 2 3-1,3 1 7-15,-6 1-3 0,3 4 4 16,0 0 6-16,3-1-4 16,1 1-5-16,-1-3 3 15,3 0 0-15,0 0-13 31,0 5 11-31,0-3-5 16,0-2 6-16,3 6 4 16,0-4-2-16,0-2-8 0,3-3 6 0,0 1 4 15,0-1-2 1,0-5 3 0,0 0-2-16,0 0-6 0,0-3 4 15,0 1 6-15,0-1-5 16,-3 8 1-1,-3 1 0-15,0-1-1 16,0 0-6-16,3 1 5 16,-3-1-8-16,3 0 6 0,-3 0 2 15,3 3 1-15,0-2-3 16,0-4 2-16,-3 1 6 16,0 0-4-16,6-3 0 15,0 0 0 1,-3 0-7-16,0-3 5 0,6 0 0 0,0 1 1 15,0-1 0-15,0-2 0 16,0-3 0-16,3-11-3 31,0 1 2-31,0-3 4 16,3 2-3-16,0-2-2 16,0 0 1-16,0 2 1 15,-3 3 0-15,0 3 8 16,0 2-6-16,-3 4 2 15,0 1-3-15,-3 4 2 0,0 2-2 16,0 0-3-16,0 0 1 16,0 0 4-16,0 0-3 15,0 0-2-15,0 2 1 16,0-2 1 0,-3 6 0-16,0-1 0 0,0 3 0 0,0 0 2 15,0 2-1-15,-3 1-12 16,0 2 9-16,0 6-16 15,0 2 13-15,0-3 3 16,0-2 1 0,0 0 1-16,-3-3 0 15,0-2 0-15,3-1 0 16,-3-2 2-16,3 0-1 16,1-2 2-16,-1-1-2 15,3-2-6-15,0-1 4 16,3 1-3-16,0-3 3 15,0 3-2-15,0-1 2 0,3 1 6 16,3-1-9 0,-1 1 3-16,1 0 1 0,0-3 0 15,0 0 2-15,3-3-1 16,0 0-1-16,3 1 1 16,0-1-7-16,0 3 5 15,6 0 6-15,3 0-5 16,-1 0 4-16,1 0-3 15,-6 3-1 1,0-3 1-16,0 0-1 16,0 0 0-16,0 0 0 15,0 0 0-15,-3 0 2 16,-1-3-1-16,-2 1-23 0,0-1 17 16,0 0-118-16,-3 1 95 15,0-1-76-15</inkml:trace>
  <inkml:trace contextRef="#ctx0" brushRef="#br1" timeOffset="60216.547">16120 10687 80 0,'0'-3'36'0,"-5"6"-29"0,2-3-9 0,0 2 30 16,0 1-23-16,-3-1 30 16,3 1-27-16,0 2 19 15,0 3-20-15,0-2-1 16,0 2-4-16,3 0-2 0,0-1 1 16,0 4 1-16,3 0-1 15,3 2-3-15,0 3 1 16,3-3-2-16,2-2 2 15,1-4 4-15,3-1-3 0,0-4 6 16,0-7-5-16,0-3 34 16,3-2-28-16,-3-4 1 15,-3-2-5-15,-1 1-3 16,1-1 1-16,-3-11 4 16,0 1-4-16,-3 5 20 0,0 2-17 31,-3 1 19-31,0 4-18 0,-3 4 21 0,-3-1-20 31,0 3 5-31,-3 0-7 0,-3 3 0 0,-3 5-3 16,0 3-3-16,-2 5 1 31,-1 0-5-31,0 13 5 0,0-3 3 16,0 1-2-16,3 2-5 15,0 0 4-15,3 0-3 16,0-2 3-16,0 5 1 15,3-6 0-15,1 1 0 0,2-3 0 16,3-1-6-16,3-4 5 16,2 0-3-16,4-3 3 15,3-8 1-15,0 0 0 16,3-6 2-16,3-4-1 16,0-4-1-1,-3-1 1-15,-3-1 4 0,-3 0-4 0,-3 0 0 16,-1 3 0-16,-2-1 1 15,-6-9 2 1,-5 1-3 0,-1 9-1-16,-3 3 1 15,0 7-4-15,0 8 2 16,0 1 1-16,0 2 0 16,0-1 0-16,3 1 0 15,3 6-3-15,3-4 2 16,3 1 1-16,0-1 0 15,6-2-12-15,0 0 10 0,3-2 0 16,3-1 2-16,3-3 2 16,0-2-1-16,-3-2-3 15,0-1 1 1,-3-2 9-16,-1-3-6 0,-2 0 2 0,-3-3-3 16,-3 4 5-16,-6-7-5 15,-2-7-3-15,-1 5 2 16,-3 6-3-16,0 2 2 15,-3 8 1 1,0 5 0-16,0 3 2 16,0 3-1-16,0 2-1 15,3 5 1-15,1 1-1 16,2 2 0-16,3 0-9 16,3-2 7-16,3-3-27 15,0-3 23-15,6-3-147 16,3 1 119-16,-3-6-76 15</inkml:trace>
  <inkml:trace contextRef="#ctx0" brushRef="#br1" timeOffset="69385.602">15930 10422 12 0,'6'-16'6'0,"-6"16"-5"0,3-16-1 0,-3 14 26 16,3-4-21-16,0 1 38 16,-3 0-33-16,3-3 24 0,0 0-25 15,0 0 0-15,-3 0-6 16,0 0 1-16,0 3-3 16,0-1-1-16,0 1 1 15,0-3 7-15,0 3-6 16,0 0 24-16,-3 2-20 15,0 3 9-15,0 3-11 16,-3-1 3-16,0 4-5 16,3 1-4-16,0 1 2 0,0 0 0 15,0 0 0-15,0 0 2 16,0-2-1-16,3-1-1 0,0 0 1 16,0 0 4-16,0-2-4 15,0 0-3-15,3-1 2 16,0-2 11-16,0-2-9 15,3-4 5-15,0 1-5 16,0-3 5-16,3 0-6 16,0 0 6-16,-3-2-6 15,0 2 14-15,-12 0 0 16,0 3-11 0,0-1 13-16,0 4-13 15,-3-1 12-15,0 3-12 16,0 5 0-16,0 1-2 15,3 1-2-15,0 4 1 16,0 0-1-16,3-3 0 16,0 0 2-16,3-1-1 0,0-1-6 15,3-1 4-15,3-2-3 16,0-1 3-16,3-2 9 16,6 0-6-16,9-2-7 15,-3-4 5-15,-3-2 7 16,-1-2-5-16,-2-1 7 31,-3 1-6-31,-3-6 1 0,-6-3-3 16,-3 1 5-16,-3-1-5 15,-6 3 6-15,-6 3-6 16,0 3 6-16,1 2-6 16,-1 5 3-16,0 6-3 15,0 13-9-15,0-1 6 16,3 4 7-16,0-1-5 15,3 1 1-15,3-3 0 0,3 0-4 16,0-3 2-16,3 3-5 16,3-6 5-16,3-4 0 15,0-4 1-15,3-2 2 16,0 0-1 0,6 0 5-16,6-2-5 0,-3-4 3 0,-3 1-3 15,-4 0 11-15,-2-3-10 16,-3 0 8-16,-12 0-7 15,-6 3 1 1,1-1-3 0,-1 4-1-16,-3 2 1 0,0 2 1 15,0 4-1-15,0-1 5 16,0 3-5-16,-3 3 0 16,4 2 0-16,2 0-7 15,3 0 5-15,0-2-6 0,6-1 6 16,3 1 0-16,6-3 1 15,0-3 2-15,0-2-1 16,3-8 2-16,-1-6-2 16,1 0-6-16,0-2 4 15,0-3 6-15,0 3-5 0,-3 0 10 16,-3 0-8-16,-3-1-1 16,0 4 0-1,-3-6 10-15,-3 11-9 16,0-6 8-16,0 8-7 15,-3 3-2-15,0 3 0 16,-5 2-7-16,2 3 5 16,3 0 0-16,0 3 1 15,3-1-3-15,3 1 2 16,6-3-2-16,3 0 2 16,3-3-2-16,0 0 2 15,0-2-2-15,2 0 2 0,-2-3 4 16,0-3-3-16,0-2 6 15,0-3-5-15,0 0-3 0,-3-3 2 16,-3 1 3-16,0-1-3 16,-3-10 0-16,-3 2 1 15,0 4 4-15,-3 1-4 32,0 4 3-32,0 4-3 0,0 9-6 15,0 8 4-15,0-1-11 16,0 1 9-16,0 2-27 15,3-2 24-15,1-1-60 16,-4 1 51-16,3-3-226 16,0 0 186-1</inkml:trace>
  <inkml:trace contextRef="#ctx0" brushRef="#br1" timeOffset="72487.08">17022 12004 72 0,'-3'5'32'0,"3"-2"-25"0,0 0-8 16,0-3 14-16,0 0-11 15,0 0 8-15,0 5-7 16,6 0-2-16,0 3 0 0,-3 0 4 16,6 0-1-1,0 0-2-15,0-3-7 16,0 1 4-16,0-1 6 16,0-2-5-16,-3-3 10 15,0 0-8-15,0-3 13 16,0-8-11-16,0 3 28 15,-3 0-24-15,0 1 13 16,-3-1-15-16,0-3-1 16,-3 0-3-16,0 1 12 0,-3 2-10 15,0 0 26-15,0 3-23 16,0-1 11-16,-3 1-13 16,0 10 2-16,-3 1-5 15,0 2-1-15,3 2 0 16,0 3 1-16,0 3-1 15,3 3-1-15,3 2 1 16,0-5 1-16,3 0-1 16,0-3-3-16,6-2 1 15,0-3-2 1,6-3 2-16,0-5 4 16,0-3-3-16,0-5-2 0,0 0 1 0,-3 0 9 31,0-10-6-31,-3 2 16 15,0 3-14-15,-3 2 18 0,0 1-17 16,-3 2-5-16,-3 0 1 16,-3 2 4-16,0 4-4 15,0-1 9-15,0 3-8 16,0 0-7-16,-3 3 5 16,3-1 2-16,-3 9-8 15,6-3 6-15,0 0-1 16,0 2 1-16,3 1 2 15,3 0-4 1,3-3 2-16,0-6 0 16,0 1 0-16,-3-1 2 0,6-7-1 15,3-8-1-15,-3-3 1 16,0 0 7-16,0-2-6 16,-3 2 13-16,-3 0-11 15,-3 3 14-15,-3-1-13 0,0 7 14 31,-3 1-14-31,0 4 3 16,0 4-6-16,0 4-1 16,0-1 0-16,3 0-1 15,0 3 0-15,0 0 0 0,3 0 0 16,0-3-9-16,3 1 7 16,0-1 1-16,3-3 1 15,0 1 0-15,0 0 0 16,0-3 0-16,0 0 0 15,0 0-68-15,-3 0 54 16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300"/>
            </a:lvl1pPr>
          </a:lstStyle>
          <a:p>
            <a:endParaRPr lang="en-US"/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5280" y="0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300"/>
            </a:lvl1pPr>
          </a:lstStyle>
          <a:p>
            <a:endParaRPr lang="en-US"/>
          </a:p>
        </p:txBody>
      </p:sp>
      <p:sp>
        <p:nvSpPr>
          <p:cNvPr id="1126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7300" y="720725"/>
            <a:ext cx="48006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126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75360" y="4560570"/>
            <a:ext cx="5364480" cy="4320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27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1140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>
              <a:defRPr sz="1300"/>
            </a:lvl1pPr>
          </a:lstStyle>
          <a:p>
            <a:endParaRPr lang="en-US"/>
          </a:p>
        </p:txBody>
      </p:sp>
      <p:sp>
        <p:nvSpPr>
          <p:cNvPr id="1127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5280" y="9121140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>
              <a:defRPr sz="1300"/>
            </a:lvl1pPr>
          </a:lstStyle>
          <a:p>
            <a:fld id="{E3199911-68DA-40DD-A9AB-13DF600AC29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8339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 Unicode MS" pitchFamily="34" charset="-128"/>
        <a:cs typeface="Arial Unicode MS" pitchFamily="34" charset="-128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 Unicode MS" pitchFamily="34" charset="-128"/>
        <a:cs typeface="Arial Unicode MS" pitchFamily="34" charset="-128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 Unicode MS" pitchFamily="34" charset="-128"/>
        <a:cs typeface="Arial Unicode MS" pitchFamily="34" charset="-128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 Unicode MS" pitchFamily="34" charset="-128"/>
        <a:cs typeface="Arial Unicode MS" pitchFamily="34" charset="-128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 Unicode MS" pitchFamily="34" charset="-128"/>
        <a:cs typeface="Arial Unicode MS" pitchFamily="34" charset="-128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BD0C8BD-815A-46C2-B198-433587F7CA6D}" type="slidenum">
              <a:rPr lang="en-US"/>
              <a:pPr/>
              <a:t>1</a:t>
            </a:fld>
            <a:endParaRPr lang="en-US"/>
          </a:p>
        </p:txBody>
      </p:sp>
      <p:sp>
        <p:nvSpPr>
          <p:cNvPr id="217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7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709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BCFCF12-34D5-488B-B9F9-93B2A47E3433}" type="slidenum">
              <a:rPr lang="en-US"/>
              <a:pPr/>
              <a:t>11</a:t>
            </a:fld>
            <a:endParaRPr lang="en-US"/>
          </a:p>
        </p:txBody>
      </p:sp>
      <p:sp>
        <p:nvSpPr>
          <p:cNvPr id="74854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257300" y="720725"/>
            <a:ext cx="4800600" cy="36004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4854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75360" y="4560570"/>
            <a:ext cx="5364480" cy="432054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6092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8D1AF9F-C3B0-427D-AEC0-9AB7D50C3279}" type="slidenum">
              <a:rPr lang="en-US"/>
              <a:pPr/>
              <a:t>13</a:t>
            </a:fld>
            <a:endParaRPr lang="en-US"/>
          </a:p>
        </p:txBody>
      </p:sp>
      <p:sp>
        <p:nvSpPr>
          <p:cNvPr id="750594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257300" y="720725"/>
            <a:ext cx="4800600" cy="36004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5059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75360" y="4560570"/>
            <a:ext cx="5364480" cy="432054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1562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4769460-9F2C-4EBD-B5F0-717AEDA2CE02}" type="slidenum">
              <a:rPr lang="en-US"/>
              <a:pPr/>
              <a:t>14</a:t>
            </a:fld>
            <a:endParaRPr lang="en-US"/>
          </a:p>
        </p:txBody>
      </p:sp>
      <p:sp>
        <p:nvSpPr>
          <p:cNvPr id="794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46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6661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3C1B25B-3245-4657-B910-3A1143090042}" type="slidenum">
              <a:rPr lang="en-US"/>
              <a:pPr/>
              <a:t>15</a:t>
            </a:fld>
            <a:endParaRPr lang="en-US"/>
          </a:p>
        </p:txBody>
      </p:sp>
      <p:sp>
        <p:nvSpPr>
          <p:cNvPr id="7434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34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7027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8EE7CE1-84A9-4AA3-B47B-990752C09F3F}" type="slidenum">
              <a:rPr lang="en-US"/>
              <a:pPr/>
              <a:t>16</a:t>
            </a:fld>
            <a:endParaRPr lang="en-US"/>
          </a:p>
        </p:txBody>
      </p:sp>
      <p:sp>
        <p:nvSpPr>
          <p:cNvPr id="60928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257300" y="720725"/>
            <a:ext cx="4800600" cy="36004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0928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75360" y="4560570"/>
            <a:ext cx="5364480" cy="432054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4716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EA9C128-4C3D-416B-A838-27068CB1758D}" type="slidenum">
              <a:rPr lang="en-US"/>
              <a:pPr/>
              <a:t>17</a:t>
            </a:fld>
            <a:endParaRPr lang="en-US"/>
          </a:p>
        </p:txBody>
      </p:sp>
      <p:sp>
        <p:nvSpPr>
          <p:cNvPr id="7444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44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5348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A64D021-C9A5-4697-ABED-6AFCD614299A}" type="slidenum">
              <a:rPr lang="en-US"/>
              <a:pPr/>
              <a:t>18</a:t>
            </a:fld>
            <a:endParaRPr lang="en-US"/>
          </a:p>
        </p:txBody>
      </p:sp>
      <p:sp>
        <p:nvSpPr>
          <p:cNvPr id="7454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54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767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75B8D02-401C-478E-AC3C-6FE0D48C748B}" type="slidenum">
              <a:rPr lang="en-US"/>
              <a:pPr/>
              <a:t>19</a:t>
            </a:fld>
            <a:endParaRPr lang="en-US"/>
          </a:p>
        </p:txBody>
      </p:sp>
      <p:sp>
        <p:nvSpPr>
          <p:cNvPr id="942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257300" y="720725"/>
            <a:ext cx="4800600" cy="36004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42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75360" y="4560570"/>
            <a:ext cx="5364480" cy="432054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56249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14EE603-DAE0-4F62-9E68-63D6B4B6D7D8}" type="slidenum">
              <a:rPr lang="en-US"/>
              <a:pPr/>
              <a:t>20</a:t>
            </a:fld>
            <a:endParaRPr lang="en-US"/>
          </a:p>
        </p:txBody>
      </p:sp>
      <p:sp>
        <p:nvSpPr>
          <p:cNvPr id="5007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07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3978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F427798-44BC-48C6-A1B6-759620E8E054}" type="slidenum">
              <a:rPr lang="en-US"/>
              <a:pPr/>
              <a:t>21</a:t>
            </a:fld>
            <a:endParaRPr lang="en-US"/>
          </a:p>
        </p:txBody>
      </p:sp>
      <p:sp>
        <p:nvSpPr>
          <p:cNvPr id="9328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28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2988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BBE0796-C677-4ED5-A5EE-90DD94A2062F}" type="slidenum">
              <a:rPr lang="en-US"/>
              <a:pPr/>
              <a:t>2</a:t>
            </a:fld>
            <a:endParaRPr lang="en-US"/>
          </a:p>
        </p:txBody>
      </p:sp>
      <p:sp>
        <p:nvSpPr>
          <p:cNvPr id="786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800600" cy="3600450"/>
          </a:xfrm>
          <a:ln/>
        </p:spPr>
      </p:sp>
      <p:sp>
        <p:nvSpPr>
          <p:cNvPr id="7864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9961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83EA360-5513-4FE5-9CAC-A66D4DB88CC1}" type="slidenum">
              <a:rPr lang="en-US"/>
              <a:pPr/>
              <a:t>22</a:t>
            </a:fld>
            <a:endParaRPr lang="en-US"/>
          </a:p>
        </p:txBody>
      </p:sp>
      <p:sp>
        <p:nvSpPr>
          <p:cNvPr id="9338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38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03786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295A5C6-ED27-43FC-9E21-FF54C44F69B2}" type="slidenum">
              <a:rPr lang="en-US"/>
              <a:pPr/>
              <a:t>23</a:t>
            </a:fld>
            <a:endParaRPr lang="en-US"/>
          </a:p>
        </p:txBody>
      </p:sp>
      <p:sp>
        <p:nvSpPr>
          <p:cNvPr id="9349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49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1464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DE791F2-0582-4C08-9CCB-B7654903DB68}" type="slidenum">
              <a:rPr lang="en-US"/>
              <a:pPr/>
              <a:t>24</a:t>
            </a:fld>
            <a:endParaRPr lang="en-US"/>
          </a:p>
        </p:txBody>
      </p:sp>
      <p:sp>
        <p:nvSpPr>
          <p:cNvPr id="9359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59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30115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89FE396-1253-4790-881D-E85D0B2A5CCD}" type="slidenum">
              <a:rPr lang="en-US"/>
              <a:pPr/>
              <a:t>25</a:t>
            </a:fld>
            <a:endParaRPr lang="en-US"/>
          </a:p>
        </p:txBody>
      </p:sp>
      <p:sp>
        <p:nvSpPr>
          <p:cNvPr id="100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257300" y="720725"/>
            <a:ext cx="4800600" cy="36004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035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75360" y="4560570"/>
            <a:ext cx="5364480" cy="432054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31153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4BA42D8-36BE-4083-8A11-EFAEB19E04F6}" type="slidenum">
              <a:rPr lang="en-US"/>
              <a:pPr/>
              <a:t>26</a:t>
            </a:fld>
            <a:endParaRPr lang="en-US"/>
          </a:p>
        </p:txBody>
      </p:sp>
      <p:sp>
        <p:nvSpPr>
          <p:cNvPr id="936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6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20989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322F43B-4F9B-49E9-A989-0E4BD5BC991D}" type="slidenum">
              <a:rPr lang="en-US"/>
              <a:pPr/>
              <a:t>27</a:t>
            </a:fld>
            <a:endParaRPr lang="en-US"/>
          </a:p>
        </p:txBody>
      </p:sp>
      <p:sp>
        <p:nvSpPr>
          <p:cNvPr id="9379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79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036555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64EE413-AA02-4936-AACC-95311ED36D6F}" type="slidenum">
              <a:rPr lang="en-US"/>
              <a:pPr/>
              <a:t>28</a:t>
            </a:fld>
            <a:endParaRPr lang="en-US"/>
          </a:p>
        </p:txBody>
      </p:sp>
      <p:sp>
        <p:nvSpPr>
          <p:cNvPr id="2887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8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19840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5AD0B7D-17D9-42A1-8390-0AA52D28CCCF}" type="slidenum">
              <a:rPr lang="en-US"/>
              <a:pPr/>
              <a:t>29</a:t>
            </a:fld>
            <a:endParaRPr lang="en-US"/>
          </a:p>
        </p:txBody>
      </p:sp>
      <p:sp>
        <p:nvSpPr>
          <p:cNvPr id="289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97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02928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7A1DAA9-EF2A-4D84-90F0-A7EAF30EC2D8}" type="slidenum">
              <a:rPr lang="en-US"/>
              <a:pPr/>
              <a:t>31</a:t>
            </a:fld>
            <a:endParaRPr lang="en-US"/>
          </a:p>
        </p:txBody>
      </p:sp>
      <p:sp>
        <p:nvSpPr>
          <p:cNvPr id="8325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25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44834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F116EAE-EE49-441F-B76C-1B07900FB096}" type="slidenum">
              <a:rPr lang="en-US"/>
              <a:pPr/>
              <a:t>32</a:t>
            </a:fld>
            <a:endParaRPr lang="en-US"/>
          </a:p>
        </p:txBody>
      </p:sp>
      <p:sp>
        <p:nvSpPr>
          <p:cNvPr id="834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4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7469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0AAF26D-7F42-4F01-AC86-E27005BE6C77}" type="slidenum">
              <a:rPr lang="en-US"/>
              <a:pPr/>
              <a:t>4</a:t>
            </a:fld>
            <a:endParaRPr lang="en-US"/>
          </a:p>
        </p:txBody>
      </p:sp>
      <p:sp>
        <p:nvSpPr>
          <p:cNvPr id="62566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257300" y="720725"/>
            <a:ext cx="4800600" cy="36004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2566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75360" y="4560570"/>
            <a:ext cx="5364480" cy="432054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55698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9FC422D-8FEA-4915-96B9-A27FF110D929}" type="slidenum">
              <a:rPr lang="en-US"/>
              <a:pPr/>
              <a:t>33</a:t>
            </a:fld>
            <a:endParaRPr lang="en-US"/>
          </a:p>
        </p:txBody>
      </p:sp>
      <p:sp>
        <p:nvSpPr>
          <p:cNvPr id="836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66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79496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00FC8F0-E416-4546-8A78-6C5A19B0E9D2}" type="slidenum">
              <a:rPr lang="en-US"/>
              <a:pPr/>
              <a:t>34</a:t>
            </a:fld>
            <a:endParaRPr lang="en-US"/>
          </a:p>
        </p:txBody>
      </p:sp>
      <p:sp>
        <p:nvSpPr>
          <p:cNvPr id="8202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02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3306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44EA074-6187-4FA2-970B-740F99D924D6}" type="slidenum">
              <a:rPr lang="en-US"/>
              <a:pPr/>
              <a:t>5</a:t>
            </a:fld>
            <a:endParaRPr lang="en-US"/>
          </a:p>
        </p:txBody>
      </p:sp>
      <p:sp>
        <p:nvSpPr>
          <p:cNvPr id="7772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72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</p:spPr>
        <p:txBody>
          <a:bodyPr/>
          <a:lstStyle/>
          <a:p>
            <a:r>
              <a:rPr lang="en-US"/>
              <a:t>“The most well-known dimensionality reduction method is PCA”</a:t>
            </a:r>
          </a:p>
        </p:txBody>
      </p:sp>
    </p:spTree>
    <p:extLst>
      <p:ext uri="{BB962C8B-B14F-4D97-AF65-F5344CB8AC3E}">
        <p14:creationId xmlns:p14="http://schemas.microsoft.com/office/powerpoint/2010/main" val="9612034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09CE516-FB9D-48DF-A2B4-2929D3C02147}" type="slidenum">
              <a:rPr lang="en-US"/>
              <a:pPr/>
              <a:t>6</a:t>
            </a:fld>
            <a:endParaRPr lang="en-US"/>
          </a:p>
        </p:txBody>
      </p:sp>
      <p:sp>
        <p:nvSpPr>
          <p:cNvPr id="6318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257300" y="720725"/>
            <a:ext cx="4800600" cy="36004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318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75360" y="4560570"/>
            <a:ext cx="5364480" cy="432054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0458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F3E95E9-FB57-4C2C-AC62-B499907604B6}" type="slidenum">
              <a:rPr lang="en-US"/>
              <a:pPr/>
              <a:t>7</a:t>
            </a:fld>
            <a:endParaRPr lang="en-US"/>
          </a:p>
        </p:txBody>
      </p:sp>
      <p:sp>
        <p:nvSpPr>
          <p:cNvPr id="633858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257300" y="720725"/>
            <a:ext cx="4800600" cy="36004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3385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75360" y="4560570"/>
            <a:ext cx="5364480" cy="432054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6406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CAB27FB-86E1-4B28-A16D-14BC0DCFC462}" type="slidenum">
              <a:rPr lang="en-US"/>
              <a:pPr/>
              <a:t>8</a:t>
            </a:fld>
            <a:endParaRPr lang="en-US"/>
          </a:p>
        </p:txBody>
      </p:sp>
      <p:sp>
        <p:nvSpPr>
          <p:cNvPr id="61133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257300" y="720725"/>
            <a:ext cx="4800600" cy="36004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1133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75360" y="4560570"/>
            <a:ext cx="5364480" cy="432054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9656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D64D406-A36E-46DA-87F9-B93B72C14A7C}" type="slidenum">
              <a:rPr lang="en-US"/>
              <a:pPr/>
              <a:t>9</a:t>
            </a:fld>
            <a:endParaRPr lang="en-US"/>
          </a:p>
        </p:txBody>
      </p:sp>
      <p:sp>
        <p:nvSpPr>
          <p:cNvPr id="740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0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4697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3C93FBF-FDC0-481E-A0E3-E76D5A0D2F31}" type="slidenum">
              <a:rPr lang="en-US"/>
              <a:pPr/>
              <a:t>10</a:t>
            </a:fld>
            <a:endParaRPr lang="en-US"/>
          </a:p>
        </p:txBody>
      </p:sp>
      <p:sp>
        <p:nvSpPr>
          <p:cNvPr id="7413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13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285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B456F-1E2B-4AD5-8496-8ED4CC050A9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3D826-A5F7-4A5B-A49C-85F6F9559D7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7D75B-97CB-4EB4-9D70-34F20031734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371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981200"/>
            <a:ext cx="4038600" cy="3886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4038600" cy="3886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6553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fld id="{8A308578-F1BF-4092-9F8B-2F0313DEBBC3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2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B595E-FF08-4B08-B00A-8505296748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6617F-A775-4EAB-AFA2-3B60071B9A9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6238D-8192-493D-BC42-CF4B7B183D9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CF5F7-7C41-4A67-852C-E7BE76AE389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9111A-5ED9-428D-A713-0623A66B65F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6E974-BC73-4B16-B9C8-272E29C4FAD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0DADB-3F42-41D9-85F8-70A96D0CCE5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22D42-D693-488A-8845-E0B420C1B39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CFB044-1185-4329-8FDA-1130CC3DEA4D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3.emf"/><Relationship Id="rId4" Type="http://schemas.openxmlformats.org/officeDocument/2006/relationships/oleObject" Target="../embeddings/oleObject1.bin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emf"/><Relationship Id="rId4" Type="http://schemas.openxmlformats.org/officeDocument/2006/relationships/image" Target="../media/image14.em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g"/><Relationship Id="rId3" Type="http://schemas.openxmlformats.org/officeDocument/2006/relationships/image" Target="../media/image16.emf"/><Relationship Id="rId7" Type="http://schemas.openxmlformats.org/officeDocument/2006/relationships/image" Target="../media/image17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emf"/><Relationship Id="rId5" Type="http://schemas.openxmlformats.org/officeDocument/2006/relationships/image" Target="../media/image14.emf"/><Relationship Id="rId4" Type="http://schemas.openxmlformats.org/officeDocument/2006/relationships/image" Target="../media/image13.emf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emf"/><Relationship Id="rId3" Type="http://schemas.openxmlformats.org/officeDocument/2006/relationships/image" Target="../media/image16.emf"/><Relationship Id="rId7" Type="http://schemas.openxmlformats.org/officeDocument/2006/relationships/image" Target="../media/image19.e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emf"/><Relationship Id="rId5" Type="http://schemas.openxmlformats.org/officeDocument/2006/relationships/image" Target="../media/image14.emf"/><Relationship Id="rId10" Type="http://schemas.openxmlformats.org/officeDocument/2006/relationships/image" Target="../media/image18.jpg"/><Relationship Id="rId4" Type="http://schemas.openxmlformats.org/officeDocument/2006/relationships/image" Target="../media/image13.emf"/><Relationship Id="rId9" Type="http://schemas.openxmlformats.org/officeDocument/2006/relationships/image" Target="../media/image17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24.emf"/><Relationship Id="rId4" Type="http://schemas.openxmlformats.org/officeDocument/2006/relationships/oleObject" Target="../embeddings/oleObject2.bin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jpe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.emf"/><Relationship Id="rId4" Type="http://schemas.openxmlformats.org/officeDocument/2006/relationships/customXml" Target="../ink/ink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Dimensionality Reduction &amp; Principal Component Analysis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slides adapted from Princeton Picasso group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7172" name="Picture 4" descr="pca_basis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05000" y="3235325"/>
            <a:ext cx="5000625" cy="3622675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64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Computing the Components</a:t>
            </a:r>
          </a:p>
        </p:txBody>
      </p:sp>
      <p:sp>
        <p:nvSpPr>
          <p:cNvPr id="64717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417638"/>
            <a:ext cx="8229600" cy="2525712"/>
          </a:xfrm>
        </p:spPr>
        <p:txBody>
          <a:bodyPr>
            <a:noAutofit/>
          </a:bodyPr>
          <a:lstStyle/>
          <a:p>
            <a:pPr>
              <a:lnSpc>
                <a:spcPct val="80000"/>
              </a:lnSpc>
            </a:pPr>
            <a:r>
              <a:rPr lang="en-US" sz="2400" dirty="0"/>
              <a:t>Projection of vector </a:t>
            </a:r>
            <a:r>
              <a:rPr lang="en-US" sz="2400" b="1" dirty="0"/>
              <a:t>x</a:t>
            </a:r>
            <a:r>
              <a:rPr lang="en-US" sz="2400" dirty="0"/>
              <a:t> onto an axis (dimension) </a:t>
            </a:r>
            <a:r>
              <a:rPr lang="en-US" sz="2400" b="1" dirty="0"/>
              <a:t>u</a:t>
            </a:r>
            <a:r>
              <a:rPr lang="en-US" sz="2400" dirty="0"/>
              <a:t> is </a:t>
            </a:r>
            <a:r>
              <a:rPr lang="en-US" sz="2400" b="1" dirty="0" err="1"/>
              <a:t>ux</a:t>
            </a:r>
            <a:endParaRPr lang="en-US" sz="2400" b="1" dirty="0"/>
          </a:p>
          <a:p>
            <a:pPr>
              <a:lnSpc>
                <a:spcPct val="80000"/>
              </a:lnSpc>
            </a:pPr>
            <a:r>
              <a:rPr lang="en-US" sz="2400" dirty="0">
                <a:highlight>
                  <a:srgbClr val="FFFF00"/>
                </a:highlight>
              </a:rPr>
              <a:t>Direction</a:t>
            </a:r>
            <a:r>
              <a:rPr lang="en-US" sz="2400" dirty="0"/>
              <a:t> of greatest variability is that in which the average square of the projection is greatest</a:t>
            </a:r>
          </a:p>
          <a:p>
            <a:pPr lvl="1">
              <a:lnSpc>
                <a:spcPct val="80000"/>
              </a:lnSpc>
            </a:pPr>
            <a:r>
              <a:rPr lang="en-US" sz="2000" dirty="0"/>
              <a:t>I.e. </a:t>
            </a:r>
            <a:r>
              <a:rPr lang="en-US" sz="2000" b="1" dirty="0"/>
              <a:t>u</a:t>
            </a:r>
            <a:r>
              <a:rPr lang="en-US" sz="2000" dirty="0"/>
              <a:t> such that E((</a:t>
            </a:r>
            <a:r>
              <a:rPr lang="en-US" sz="2000" b="1" dirty="0" err="1"/>
              <a:t>ux</a:t>
            </a:r>
            <a:r>
              <a:rPr lang="en-US" sz="2000" dirty="0"/>
              <a:t>)</a:t>
            </a:r>
            <a:r>
              <a:rPr lang="en-US" sz="2000" baseline="30000" dirty="0"/>
              <a:t>2</a:t>
            </a:r>
            <a:r>
              <a:rPr lang="en-US" sz="2000" dirty="0"/>
              <a:t>) over all </a:t>
            </a:r>
            <a:r>
              <a:rPr lang="en-US" sz="2000" b="1" dirty="0"/>
              <a:t>x</a:t>
            </a:r>
            <a:r>
              <a:rPr lang="en-US" sz="2000" dirty="0"/>
              <a:t> is maximized</a:t>
            </a:r>
          </a:p>
          <a:p>
            <a:pPr lvl="2">
              <a:lnSpc>
                <a:spcPct val="80000"/>
              </a:lnSpc>
            </a:pPr>
            <a:r>
              <a:rPr lang="en-US" sz="1800" dirty="0"/>
              <a:t>Note: We subtract the mean along each dimension, and center the original axis system at the </a:t>
            </a:r>
            <a:r>
              <a:rPr lang="en-US" sz="1800" dirty="0" err="1"/>
              <a:t>centroid</a:t>
            </a:r>
            <a:r>
              <a:rPr lang="en-US" sz="1800" dirty="0"/>
              <a:t> of all data points, for simplicity</a:t>
            </a:r>
          </a:p>
          <a:p>
            <a:pPr lvl="1">
              <a:lnSpc>
                <a:spcPct val="80000"/>
              </a:lnSpc>
            </a:pPr>
            <a:r>
              <a:rPr lang="en-US" sz="2000" dirty="0"/>
              <a:t>This direction of </a:t>
            </a:r>
            <a:r>
              <a:rPr lang="en-US" sz="2000" b="1" dirty="0"/>
              <a:t>u</a:t>
            </a:r>
            <a:r>
              <a:rPr lang="en-US" sz="2000" dirty="0"/>
              <a:t> is the direction of the first Principal Component</a:t>
            </a:r>
            <a:endParaRPr lang="en-US" dirty="0"/>
          </a:p>
        </p:txBody>
      </p:sp>
      <p:sp>
        <p:nvSpPr>
          <p:cNvPr id="647173" name="Line 5"/>
          <p:cNvSpPr>
            <a:spLocks noChangeShapeType="1"/>
          </p:cNvSpPr>
          <p:nvPr/>
        </p:nvSpPr>
        <p:spPr bwMode="auto">
          <a:xfrm flipV="1">
            <a:off x="3124200" y="3975100"/>
            <a:ext cx="0" cy="2209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47174" name="Line 6"/>
          <p:cNvSpPr>
            <a:spLocks noChangeShapeType="1"/>
          </p:cNvSpPr>
          <p:nvPr/>
        </p:nvSpPr>
        <p:spPr bwMode="auto">
          <a:xfrm>
            <a:off x="3124200" y="6184900"/>
            <a:ext cx="2819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47175" name="Line 7"/>
          <p:cNvSpPr>
            <a:spLocks noChangeShapeType="1"/>
          </p:cNvSpPr>
          <p:nvPr/>
        </p:nvSpPr>
        <p:spPr bwMode="auto">
          <a:xfrm>
            <a:off x="4397375" y="5194300"/>
            <a:ext cx="1600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47176" name="Line 8"/>
          <p:cNvSpPr>
            <a:spLocks noChangeShapeType="1"/>
          </p:cNvSpPr>
          <p:nvPr/>
        </p:nvSpPr>
        <p:spPr bwMode="auto">
          <a:xfrm flipV="1">
            <a:off x="4397375" y="4167188"/>
            <a:ext cx="0" cy="10271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47177" name="Line 9"/>
          <p:cNvSpPr>
            <a:spLocks noChangeShapeType="1"/>
          </p:cNvSpPr>
          <p:nvPr/>
        </p:nvSpPr>
        <p:spPr bwMode="auto">
          <a:xfrm flipH="1">
            <a:off x="2943225" y="5003800"/>
            <a:ext cx="1712913" cy="11811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Computing the Components</a:t>
            </a:r>
          </a:p>
        </p:txBody>
      </p:sp>
      <p:sp>
        <p:nvSpPr>
          <p:cNvPr id="74752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sz="2400" dirty="0"/>
              <a:t>E((</a:t>
            </a:r>
            <a:r>
              <a:rPr lang="en-US" sz="2400" b="1" dirty="0" err="1"/>
              <a:t>ux</a:t>
            </a:r>
            <a:r>
              <a:rPr lang="en-US" sz="2400" dirty="0"/>
              <a:t>)</a:t>
            </a:r>
            <a:r>
              <a:rPr lang="en-US" sz="2400" baseline="30000" dirty="0"/>
              <a:t>2</a:t>
            </a:r>
            <a:r>
              <a:rPr lang="en-US" sz="2400" dirty="0"/>
              <a:t>)  = E ((</a:t>
            </a:r>
            <a:r>
              <a:rPr lang="en-US" sz="2400" b="1" dirty="0" err="1"/>
              <a:t>ux</a:t>
            </a:r>
            <a:r>
              <a:rPr lang="en-US" sz="2400" dirty="0"/>
              <a:t>) (</a:t>
            </a:r>
            <a:r>
              <a:rPr lang="en-US" sz="2400" b="1" dirty="0" err="1"/>
              <a:t>ux</a:t>
            </a:r>
            <a:r>
              <a:rPr lang="en-US" sz="2400" dirty="0"/>
              <a:t>)</a:t>
            </a:r>
            <a:r>
              <a:rPr lang="en-US" sz="2400" baseline="30000" dirty="0"/>
              <a:t>T</a:t>
            </a:r>
            <a:r>
              <a:rPr lang="en-US" sz="2400" dirty="0"/>
              <a:t>) = E (</a:t>
            </a:r>
            <a:r>
              <a:rPr lang="en-US" sz="2400" b="1" dirty="0" err="1"/>
              <a:t>u</a:t>
            </a:r>
            <a:r>
              <a:rPr lang="en-US" sz="2400" b="1" baseline="30000" dirty="0" err="1"/>
              <a:t>T</a:t>
            </a:r>
            <a:r>
              <a:rPr lang="en-US" sz="2400" b="1" dirty="0" err="1"/>
              <a:t>xx</a:t>
            </a:r>
            <a:r>
              <a:rPr lang="en-US" sz="2400" dirty="0"/>
              <a:t> </a:t>
            </a:r>
            <a:r>
              <a:rPr lang="en-US" sz="2400" baseline="30000" dirty="0" err="1"/>
              <a:t>T</a:t>
            </a:r>
            <a:r>
              <a:rPr lang="en-US" sz="2400" b="1" dirty="0" err="1"/>
              <a:t>u</a:t>
            </a:r>
            <a:r>
              <a:rPr lang="en-US" sz="2400" dirty="0"/>
              <a:t>)</a:t>
            </a:r>
          </a:p>
          <a:p>
            <a:pPr>
              <a:lnSpc>
                <a:spcPct val="80000"/>
              </a:lnSpc>
            </a:pPr>
            <a:r>
              <a:rPr lang="en-US" dirty="0"/>
              <a:t>Maximize</a:t>
            </a:r>
            <a:r>
              <a:rPr lang="en-US" sz="2000" b="1" dirty="0"/>
              <a:t> </a:t>
            </a:r>
            <a:r>
              <a:rPr lang="en-US" b="1" dirty="0" err="1"/>
              <a:t>u</a:t>
            </a:r>
            <a:r>
              <a:rPr lang="en-US" baseline="30000" dirty="0" err="1"/>
              <a:t>T</a:t>
            </a:r>
            <a:r>
              <a:rPr lang="en-US" b="1" dirty="0" err="1"/>
              <a:t>xx</a:t>
            </a:r>
            <a:r>
              <a:rPr lang="en-US" baseline="30000" dirty="0" err="1"/>
              <a:t>T</a:t>
            </a:r>
            <a:r>
              <a:rPr lang="en-US" b="1" dirty="0" err="1"/>
              <a:t>u</a:t>
            </a:r>
            <a:r>
              <a:rPr lang="en-US" b="1" dirty="0"/>
              <a:t> </a:t>
            </a:r>
            <a:r>
              <a:rPr lang="en-US" dirty="0"/>
              <a:t>such that</a:t>
            </a:r>
            <a:r>
              <a:rPr lang="en-US" b="1" dirty="0"/>
              <a:t> </a:t>
            </a:r>
            <a:r>
              <a:rPr lang="en-US" b="1" dirty="0" err="1"/>
              <a:t>u</a:t>
            </a:r>
            <a:r>
              <a:rPr lang="en-US" baseline="30000" dirty="0" err="1"/>
              <a:t>T</a:t>
            </a:r>
            <a:r>
              <a:rPr lang="en-US" b="1" dirty="0" err="1"/>
              <a:t>u</a:t>
            </a:r>
            <a:r>
              <a:rPr lang="en-US" dirty="0"/>
              <a:t> = 1</a:t>
            </a:r>
            <a:r>
              <a:rPr lang="en-US" sz="2400" dirty="0"/>
              <a:t> </a:t>
            </a:r>
          </a:p>
          <a:p>
            <a:pPr>
              <a:lnSpc>
                <a:spcPct val="80000"/>
              </a:lnSpc>
            </a:pPr>
            <a:r>
              <a:rPr lang="en-US" dirty="0"/>
              <a:t>Construct </a:t>
            </a:r>
            <a:r>
              <a:rPr lang="en-US" dirty="0" err="1"/>
              <a:t>Lagrangian</a:t>
            </a:r>
            <a:r>
              <a:rPr lang="en-US" dirty="0"/>
              <a:t>  </a:t>
            </a:r>
            <a:r>
              <a:rPr lang="en-US" b="1" dirty="0" err="1"/>
              <a:t>u</a:t>
            </a:r>
            <a:r>
              <a:rPr lang="en-US" baseline="30000" dirty="0" err="1"/>
              <a:t>T</a:t>
            </a:r>
            <a:r>
              <a:rPr lang="en-US" b="1" dirty="0" err="1"/>
              <a:t>xx</a:t>
            </a:r>
            <a:r>
              <a:rPr lang="en-US" baseline="30000" dirty="0" err="1"/>
              <a:t>T</a:t>
            </a:r>
            <a:r>
              <a:rPr lang="en-US" b="1" dirty="0" err="1"/>
              <a:t>u</a:t>
            </a:r>
            <a:r>
              <a:rPr lang="en-US" b="1" dirty="0"/>
              <a:t> </a:t>
            </a:r>
            <a:r>
              <a:rPr lang="en-US" dirty="0"/>
              <a:t>–</a:t>
            </a:r>
            <a:r>
              <a:rPr lang="en-US" b="1" dirty="0"/>
              <a:t> </a:t>
            </a:r>
            <a:r>
              <a:rPr lang="el-GR" dirty="0"/>
              <a:t>λ</a:t>
            </a:r>
            <a:r>
              <a:rPr lang="en-US" b="1" dirty="0" err="1"/>
              <a:t>u</a:t>
            </a:r>
            <a:r>
              <a:rPr lang="en-US" baseline="30000" dirty="0" err="1"/>
              <a:t>T</a:t>
            </a:r>
            <a:r>
              <a:rPr lang="en-US" b="1" dirty="0" err="1"/>
              <a:t>u</a:t>
            </a:r>
            <a:r>
              <a:rPr lang="en-US" b="1" dirty="0"/>
              <a:t> </a:t>
            </a:r>
          </a:p>
          <a:p>
            <a:pPr>
              <a:lnSpc>
                <a:spcPct val="80000"/>
              </a:lnSpc>
            </a:pPr>
            <a:r>
              <a:rPr lang="en-US" dirty="0"/>
              <a:t>Vector of partial derivatives set to zero</a:t>
            </a:r>
          </a:p>
          <a:p>
            <a:pPr lvl="1">
              <a:lnSpc>
                <a:spcPct val="80000"/>
              </a:lnSpc>
            </a:pPr>
            <a:r>
              <a:rPr lang="en-US" sz="2000" b="1" dirty="0" err="1"/>
              <a:t>xx</a:t>
            </a:r>
            <a:r>
              <a:rPr lang="en-US" sz="1800" baseline="30000" dirty="0" err="1"/>
              <a:t>T</a:t>
            </a:r>
            <a:r>
              <a:rPr lang="en-US" sz="1800" b="1" dirty="0" err="1"/>
              <a:t>u</a:t>
            </a:r>
            <a:r>
              <a:rPr lang="en-US" sz="1800" b="1" dirty="0"/>
              <a:t> </a:t>
            </a:r>
            <a:r>
              <a:rPr lang="en-US" sz="1800" dirty="0"/>
              <a:t>–</a:t>
            </a:r>
            <a:r>
              <a:rPr lang="en-US" sz="1800" b="1" dirty="0"/>
              <a:t> </a:t>
            </a:r>
            <a:r>
              <a:rPr lang="el-GR" sz="1800" dirty="0"/>
              <a:t>λ</a:t>
            </a:r>
            <a:r>
              <a:rPr lang="en-US" sz="2000" b="1" dirty="0"/>
              <a:t>u </a:t>
            </a:r>
            <a:r>
              <a:rPr lang="en-US" sz="2000" dirty="0"/>
              <a:t>=</a:t>
            </a:r>
            <a:r>
              <a:rPr lang="en-US" sz="2000" b="1" dirty="0"/>
              <a:t> </a:t>
            </a:r>
            <a:r>
              <a:rPr lang="en-US" sz="2000" dirty="0"/>
              <a:t>(</a:t>
            </a:r>
            <a:r>
              <a:rPr lang="en-US" sz="2000" b="1" dirty="0" err="1"/>
              <a:t>xx</a:t>
            </a:r>
            <a:r>
              <a:rPr lang="en-US" sz="1800" baseline="30000" dirty="0" err="1"/>
              <a:t>T</a:t>
            </a:r>
            <a:r>
              <a:rPr lang="en-US" sz="1800" baseline="30000" dirty="0"/>
              <a:t> </a:t>
            </a:r>
            <a:r>
              <a:rPr lang="en-US" sz="1800" dirty="0"/>
              <a:t>–</a:t>
            </a:r>
            <a:r>
              <a:rPr lang="en-US" sz="1800" b="1" dirty="0"/>
              <a:t> </a:t>
            </a:r>
            <a:r>
              <a:rPr lang="el-GR" sz="1800" dirty="0"/>
              <a:t>λ</a:t>
            </a:r>
            <a:r>
              <a:rPr lang="en-GB" sz="1800" b="1" dirty="0"/>
              <a:t>I</a:t>
            </a:r>
            <a:r>
              <a:rPr lang="en-US" sz="2000" dirty="0"/>
              <a:t>) </a:t>
            </a:r>
            <a:r>
              <a:rPr lang="en-US" sz="2000" b="1" dirty="0"/>
              <a:t>u</a:t>
            </a:r>
            <a:r>
              <a:rPr lang="en-US" sz="2000" dirty="0"/>
              <a:t> = 0</a:t>
            </a:r>
          </a:p>
          <a:p>
            <a:pPr>
              <a:lnSpc>
                <a:spcPct val="80000"/>
              </a:lnSpc>
            </a:pPr>
            <a:r>
              <a:rPr lang="en-US" dirty="0"/>
              <a:t>As </a:t>
            </a:r>
            <a:r>
              <a:rPr lang="en-US" b="1" dirty="0"/>
              <a:t>u ≠ 0</a:t>
            </a:r>
            <a:r>
              <a:rPr lang="en-US" dirty="0"/>
              <a:t> then </a:t>
            </a:r>
            <a:r>
              <a:rPr lang="en-US" b="1" dirty="0"/>
              <a:t>u</a:t>
            </a:r>
            <a:r>
              <a:rPr lang="en-US" dirty="0"/>
              <a:t> must be an eigenvector of </a:t>
            </a:r>
            <a:r>
              <a:rPr lang="en-US" b="1" dirty="0" err="1"/>
              <a:t>xx</a:t>
            </a:r>
            <a:r>
              <a:rPr lang="en-US" baseline="30000" dirty="0" err="1"/>
              <a:t>T</a:t>
            </a:r>
            <a:r>
              <a:rPr lang="en-US" baseline="30000" dirty="0"/>
              <a:t> </a:t>
            </a:r>
            <a:r>
              <a:rPr lang="en-US" dirty="0"/>
              <a:t>with </a:t>
            </a:r>
            <a:r>
              <a:rPr lang="en-US" dirty="0" err="1"/>
              <a:t>eigenvalue</a:t>
            </a:r>
            <a:r>
              <a:rPr lang="en-US" dirty="0"/>
              <a:t>  </a:t>
            </a:r>
            <a:r>
              <a:rPr lang="el-GR" dirty="0"/>
              <a:t>λ</a:t>
            </a:r>
            <a:endParaRPr lang="en-US" dirty="0"/>
          </a:p>
          <a:p>
            <a:pPr>
              <a:lnSpc>
                <a:spcPct val="80000"/>
              </a:lnSpc>
            </a:pPr>
            <a:endParaRPr lang="en-US" dirty="0"/>
          </a:p>
          <a:p>
            <a:pPr>
              <a:lnSpc>
                <a:spcPct val="80000"/>
              </a:lnSpc>
            </a:pPr>
            <a:r>
              <a:rPr lang="en-US" dirty="0"/>
              <a:t>Can we find these eigenvectors quickly?</a:t>
            </a:r>
            <a:endParaRPr lang="el-GR" dirty="0"/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endParaRPr lang="el-GR" sz="1800" dirty="0"/>
          </a:p>
        </p:txBody>
      </p:sp>
      <p:sp>
        <p:nvSpPr>
          <p:cNvPr id="747525" name="Text Box 5"/>
          <p:cNvSpPr txBox="1">
            <a:spLocks noChangeArrowheads="1"/>
          </p:cNvSpPr>
          <p:nvPr/>
        </p:nvSpPr>
        <p:spPr bwMode="auto">
          <a:xfrm>
            <a:off x="6419850" y="1436688"/>
            <a:ext cx="2487613" cy="677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80000"/>
              </a:lnSpc>
              <a:spcBef>
                <a:spcPct val="60000"/>
              </a:spcBef>
              <a:buClr>
                <a:schemeClr val="bg2"/>
              </a:buClr>
              <a:buSzPct val="75000"/>
              <a:buFont typeface="Wingdings" pitchFamily="2" charset="2"/>
              <a:buNone/>
            </a:pPr>
            <a:r>
              <a:rPr lang="en-US" sz="1600">
                <a:solidFill>
                  <a:srgbClr val="FF3300"/>
                </a:solidFill>
              </a:rPr>
              <a:t>The matrix </a:t>
            </a:r>
            <a:r>
              <a:rPr lang="en-US" sz="1600" b="1">
                <a:solidFill>
                  <a:srgbClr val="FF3300"/>
                </a:solidFill>
              </a:rPr>
              <a:t>C</a:t>
            </a:r>
            <a:r>
              <a:rPr lang="en-US" sz="1600">
                <a:solidFill>
                  <a:srgbClr val="FF3300"/>
                </a:solidFill>
              </a:rPr>
              <a:t> = </a:t>
            </a:r>
            <a:r>
              <a:rPr lang="en-US" sz="1600" b="1">
                <a:solidFill>
                  <a:srgbClr val="FF3300"/>
                </a:solidFill>
              </a:rPr>
              <a:t>xx</a:t>
            </a:r>
            <a:r>
              <a:rPr lang="en-US" sz="1600" baseline="30000">
                <a:solidFill>
                  <a:srgbClr val="FF3300"/>
                </a:solidFill>
              </a:rPr>
              <a:t>T</a:t>
            </a:r>
            <a:r>
              <a:rPr lang="en-US" sz="1600">
                <a:solidFill>
                  <a:srgbClr val="FF3300"/>
                </a:solidFill>
              </a:rPr>
              <a:t> contains the correlations of the original axes</a:t>
            </a:r>
          </a:p>
        </p:txBody>
      </p:sp>
      <p:sp>
        <p:nvSpPr>
          <p:cNvPr id="747526" name="Rectangle 6"/>
          <p:cNvSpPr>
            <a:spLocks noChangeArrowheads="1"/>
          </p:cNvSpPr>
          <p:nvPr/>
        </p:nvSpPr>
        <p:spPr bwMode="auto">
          <a:xfrm>
            <a:off x="4483878" y="1627188"/>
            <a:ext cx="554037" cy="300038"/>
          </a:xfrm>
          <a:prstGeom prst="rect">
            <a:avLst/>
          </a:prstGeom>
          <a:noFill/>
          <a:ln w="9525">
            <a:solidFill>
              <a:srgbClr val="FF33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47527" name="Line 7"/>
          <p:cNvSpPr>
            <a:spLocks noChangeShapeType="1"/>
          </p:cNvSpPr>
          <p:nvPr/>
        </p:nvSpPr>
        <p:spPr bwMode="auto">
          <a:xfrm flipH="1">
            <a:off x="5114924" y="1600200"/>
            <a:ext cx="1304925" cy="38100"/>
          </a:xfrm>
          <a:prstGeom prst="line">
            <a:avLst/>
          </a:prstGeom>
          <a:noFill/>
          <a:ln w="9525">
            <a:solidFill>
              <a:srgbClr val="FF33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B2BD1BF-ACCD-4A2D-AAE0-9AE9CEB9D4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C1B3396-6EE7-4C5C-9BFA-3DED2432D5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6138"/>
            <a:ext cx="9144000" cy="5751806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1B57F90D-8291-400D-9E90-56597C96CBD8}"/>
              </a:ext>
            </a:extLst>
          </p:cNvPr>
          <p:cNvSpPr/>
          <p:nvPr/>
        </p:nvSpPr>
        <p:spPr>
          <a:xfrm>
            <a:off x="4738277" y="486095"/>
            <a:ext cx="16209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altLang="zh-CN" dirty="0"/>
              <a:t>1-dimensional</a:t>
            </a:r>
            <a:endParaRPr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47A2B93-6CC3-4F11-B484-FAAF5C307954}"/>
              </a:ext>
            </a:extLst>
          </p:cNvPr>
          <p:cNvSpPr/>
          <p:nvPr/>
        </p:nvSpPr>
        <p:spPr>
          <a:xfrm>
            <a:off x="6620866" y="1313085"/>
            <a:ext cx="16209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altLang="zh-CN" dirty="0"/>
              <a:t>k-dimensional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57640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57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/>
              <a:t>Singular Value Decomposition (SVD)</a:t>
            </a:r>
          </a:p>
        </p:txBody>
      </p:sp>
      <p:sp>
        <p:nvSpPr>
          <p:cNvPr id="7495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first root is called the principal </a:t>
            </a:r>
            <a:r>
              <a:rPr lang="en-US" dirty="0" err="1"/>
              <a:t>eigenvalue</a:t>
            </a:r>
            <a:r>
              <a:rPr lang="en-US" dirty="0"/>
              <a:t> which has an associated </a:t>
            </a:r>
            <a:r>
              <a:rPr lang="en-US" i="1" dirty="0"/>
              <a:t>eigenvector</a:t>
            </a:r>
            <a:r>
              <a:rPr lang="en-US" dirty="0"/>
              <a:t>  </a:t>
            </a:r>
            <a:r>
              <a:rPr lang="en-US" b="1" dirty="0"/>
              <a:t>u </a:t>
            </a:r>
            <a:endParaRPr lang="en-US" dirty="0"/>
          </a:p>
          <a:p>
            <a:r>
              <a:rPr lang="en-US" dirty="0"/>
              <a:t>Subsequent roots are ordered such that </a:t>
            </a:r>
            <a:br>
              <a:rPr lang="en-US" dirty="0"/>
            </a:br>
            <a:r>
              <a:rPr lang="el-GR" dirty="0"/>
              <a:t>λ</a:t>
            </a:r>
            <a:r>
              <a:rPr lang="en-GB" baseline="-25000" dirty="0"/>
              <a:t>1</a:t>
            </a:r>
            <a:r>
              <a:rPr lang="en-GB" dirty="0"/>
              <a:t>&gt; </a:t>
            </a:r>
            <a:r>
              <a:rPr lang="el-GR" dirty="0"/>
              <a:t>λ</a:t>
            </a:r>
            <a:r>
              <a:rPr lang="en-GB" baseline="-25000" dirty="0"/>
              <a:t>2  </a:t>
            </a:r>
            <a:r>
              <a:rPr lang="en-GB" dirty="0"/>
              <a:t>&gt;… &gt; </a:t>
            </a:r>
            <a:r>
              <a:rPr lang="el-GR" dirty="0"/>
              <a:t>λ</a:t>
            </a:r>
            <a:r>
              <a:rPr lang="en-GB" baseline="-25000" dirty="0"/>
              <a:t>M  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SVD (cont’d)</a:t>
            </a:r>
          </a:p>
        </p:txBody>
      </p:sp>
      <p:sp>
        <p:nvSpPr>
          <p:cNvPr id="7936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sz="2800"/>
              <a:t>The eigenvalue decomposition of</a:t>
            </a:r>
            <a:r>
              <a:rPr lang="en-US" sz="2800" b="1"/>
              <a:t> xx</a:t>
            </a:r>
            <a:r>
              <a:rPr lang="en-US" sz="2800" baseline="30000"/>
              <a:t>T </a:t>
            </a:r>
            <a:r>
              <a:rPr lang="en-US" sz="2800"/>
              <a:t> = </a:t>
            </a:r>
            <a:r>
              <a:rPr lang="en-US" sz="2800" b="1"/>
              <a:t>U</a:t>
            </a:r>
            <a:r>
              <a:rPr lang="el-GR" sz="2800" b="1"/>
              <a:t>Σ</a:t>
            </a:r>
            <a:r>
              <a:rPr lang="en-GB" sz="2800" b="1"/>
              <a:t>U</a:t>
            </a:r>
            <a:r>
              <a:rPr lang="en-GB" sz="2800" baseline="30000"/>
              <a:t>T</a:t>
            </a:r>
          </a:p>
          <a:p>
            <a:pPr lvl="1"/>
            <a:r>
              <a:rPr lang="en-GB" sz="2400"/>
              <a:t>where</a:t>
            </a:r>
            <a:r>
              <a:rPr lang="en-GB" sz="2400" b="1"/>
              <a:t> </a:t>
            </a:r>
            <a:r>
              <a:rPr lang="en-US" sz="2400" b="1"/>
              <a:t>U = </a:t>
            </a:r>
            <a:r>
              <a:rPr lang="en-US" sz="2400"/>
              <a:t>[</a:t>
            </a:r>
            <a:r>
              <a:rPr lang="en-US" sz="2400" b="1"/>
              <a:t>u</a:t>
            </a:r>
            <a:r>
              <a:rPr lang="en-US" sz="2400" baseline="-25000"/>
              <a:t>1</a:t>
            </a:r>
            <a:r>
              <a:rPr lang="en-US" sz="2400"/>
              <a:t>, </a:t>
            </a:r>
            <a:r>
              <a:rPr lang="en-US" sz="2400" b="1"/>
              <a:t>u</a:t>
            </a:r>
            <a:r>
              <a:rPr lang="en-US" sz="2400" baseline="-25000"/>
              <a:t>2</a:t>
            </a:r>
            <a:r>
              <a:rPr lang="en-US" sz="2400"/>
              <a:t>, …, </a:t>
            </a:r>
            <a:r>
              <a:rPr lang="en-US" sz="2400" b="1"/>
              <a:t>u</a:t>
            </a:r>
            <a:r>
              <a:rPr lang="en-US" sz="2400" baseline="-25000"/>
              <a:t>M</a:t>
            </a:r>
            <a:r>
              <a:rPr lang="en-US" sz="2400"/>
              <a:t>] </a:t>
            </a:r>
          </a:p>
          <a:p>
            <a:pPr lvl="1"/>
            <a:r>
              <a:rPr lang="en-US" sz="2400"/>
              <a:t>and </a:t>
            </a:r>
            <a:r>
              <a:rPr lang="el-GR" sz="2400" b="1"/>
              <a:t>Σ</a:t>
            </a:r>
            <a:r>
              <a:rPr lang="en-GB" sz="2400" b="1"/>
              <a:t> </a:t>
            </a:r>
            <a:r>
              <a:rPr lang="en-US" sz="2400" b="1"/>
              <a:t>= </a:t>
            </a:r>
            <a:r>
              <a:rPr lang="en-US" sz="2400"/>
              <a:t>diag[</a:t>
            </a:r>
            <a:r>
              <a:rPr lang="el-GR" sz="2400"/>
              <a:t>λ</a:t>
            </a:r>
            <a:r>
              <a:rPr lang="en-US" sz="2400" b="1"/>
              <a:t> </a:t>
            </a:r>
            <a:r>
              <a:rPr lang="en-US" sz="2400" baseline="-25000"/>
              <a:t>1</a:t>
            </a:r>
            <a:r>
              <a:rPr lang="en-US" sz="2400"/>
              <a:t>, </a:t>
            </a:r>
            <a:r>
              <a:rPr lang="el-GR" sz="2400"/>
              <a:t>λ</a:t>
            </a:r>
            <a:r>
              <a:rPr lang="en-US" sz="2400" b="1"/>
              <a:t> </a:t>
            </a:r>
            <a:r>
              <a:rPr lang="en-US" sz="2400" baseline="-25000"/>
              <a:t>2</a:t>
            </a:r>
            <a:r>
              <a:rPr lang="en-US" sz="2400"/>
              <a:t>, …, </a:t>
            </a:r>
            <a:r>
              <a:rPr lang="el-GR" sz="2400"/>
              <a:t>λ</a:t>
            </a:r>
            <a:r>
              <a:rPr lang="en-US" sz="2400" b="1"/>
              <a:t> </a:t>
            </a:r>
            <a:r>
              <a:rPr lang="en-US" sz="2400" baseline="-25000"/>
              <a:t>M</a:t>
            </a:r>
            <a:r>
              <a:rPr lang="en-US" sz="2400"/>
              <a:t>] </a:t>
            </a:r>
            <a:endParaRPr lang="en-GB" sz="2400" b="1"/>
          </a:p>
          <a:p>
            <a:r>
              <a:rPr lang="en-GB" sz="2800"/>
              <a:t>Similarly, </a:t>
            </a:r>
            <a:r>
              <a:rPr lang="en-US" sz="2800" b="1"/>
              <a:t>x</a:t>
            </a:r>
            <a:r>
              <a:rPr lang="en-US" sz="2800" baseline="30000"/>
              <a:t>T</a:t>
            </a:r>
            <a:r>
              <a:rPr lang="en-US" sz="2800" b="1"/>
              <a:t>x </a:t>
            </a:r>
            <a:r>
              <a:rPr lang="en-US" sz="2800"/>
              <a:t>= </a:t>
            </a:r>
            <a:r>
              <a:rPr lang="en-US" sz="2800" b="1"/>
              <a:t>V</a:t>
            </a:r>
            <a:r>
              <a:rPr lang="el-GR" sz="2800" b="1"/>
              <a:t>Σ</a:t>
            </a:r>
            <a:r>
              <a:rPr lang="en-GB" sz="2800" b="1"/>
              <a:t>V</a:t>
            </a:r>
            <a:r>
              <a:rPr lang="en-GB" sz="2800" baseline="30000"/>
              <a:t>T</a:t>
            </a:r>
          </a:p>
          <a:p>
            <a:r>
              <a:rPr lang="en-GB" sz="2800"/>
              <a:t>The SVD is closely related to the above:</a:t>
            </a:r>
            <a:br>
              <a:rPr lang="en-GB" sz="2800"/>
            </a:br>
            <a:r>
              <a:rPr lang="en-GB" sz="2800"/>
              <a:t>	</a:t>
            </a:r>
            <a:r>
              <a:rPr lang="en-GB" sz="2800" b="1"/>
              <a:t>x</a:t>
            </a:r>
            <a:r>
              <a:rPr lang="en-GB" sz="2800"/>
              <a:t>=</a:t>
            </a:r>
            <a:r>
              <a:rPr lang="en-GB" sz="2800" b="1"/>
              <a:t>U </a:t>
            </a:r>
            <a:r>
              <a:rPr lang="el-GR" sz="2800" b="1"/>
              <a:t>Σ</a:t>
            </a:r>
            <a:r>
              <a:rPr lang="en-GB" sz="2800" b="1" baseline="30000"/>
              <a:t>1/2</a:t>
            </a:r>
            <a:r>
              <a:rPr lang="en-GB" sz="2800" b="1"/>
              <a:t> V</a:t>
            </a:r>
            <a:r>
              <a:rPr lang="en-GB" sz="2800" baseline="30000"/>
              <a:t>T</a:t>
            </a:r>
          </a:p>
          <a:p>
            <a:r>
              <a:rPr lang="en-GB" sz="2800"/>
              <a:t>The left eigenvectors</a:t>
            </a:r>
            <a:r>
              <a:rPr lang="en-GB" sz="2800" b="1"/>
              <a:t> U, </a:t>
            </a:r>
            <a:r>
              <a:rPr lang="en-GB" sz="2800"/>
              <a:t>right eigenvectors</a:t>
            </a:r>
            <a:r>
              <a:rPr lang="en-GB" sz="2800" b="1"/>
              <a:t> V</a:t>
            </a:r>
          </a:p>
          <a:p>
            <a:r>
              <a:rPr lang="en-GB" sz="2800"/>
              <a:t>singular values = square root of eigenvalues</a:t>
            </a:r>
            <a:endParaRPr lang="el-GR" sz="2800" b="1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0244" name="Picture 4" descr="pca_basis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05000" y="2566988"/>
            <a:ext cx="5000625" cy="3622675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650245" name="Line 5"/>
          <p:cNvSpPr>
            <a:spLocks noChangeShapeType="1"/>
          </p:cNvSpPr>
          <p:nvPr/>
        </p:nvSpPr>
        <p:spPr bwMode="auto">
          <a:xfrm flipV="1">
            <a:off x="3124200" y="3306763"/>
            <a:ext cx="0" cy="2209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50246" name="Line 6"/>
          <p:cNvSpPr>
            <a:spLocks noChangeShapeType="1"/>
          </p:cNvSpPr>
          <p:nvPr/>
        </p:nvSpPr>
        <p:spPr bwMode="auto">
          <a:xfrm>
            <a:off x="3124200" y="5516563"/>
            <a:ext cx="2819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50247" name="Line 7"/>
          <p:cNvSpPr>
            <a:spLocks noChangeShapeType="1"/>
          </p:cNvSpPr>
          <p:nvPr/>
        </p:nvSpPr>
        <p:spPr bwMode="auto">
          <a:xfrm>
            <a:off x="4397375" y="4525963"/>
            <a:ext cx="1600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50248" name="Line 8"/>
          <p:cNvSpPr>
            <a:spLocks noChangeShapeType="1"/>
          </p:cNvSpPr>
          <p:nvPr/>
        </p:nvSpPr>
        <p:spPr bwMode="auto">
          <a:xfrm flipV="1">
            <a:off x="4397375" y="3498850"/>
            <a:ext cx="0" cy="10271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50249" name="Line 9"/>
          <p:cNvSpPr>
            <a:spLocks noChangeShapeType="1"/>
          </p:cNvSpPr>
          <p:nvPr/>
        </p:nvSpPr>
        <p:spPr bwMode="auto">
          <a:xfrm flipH="1">
            <a:off x="2943225" y="4335463"/>
            <a:ext cx="1712913" cy="11811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5024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09538"/>
            <a:ext cx="7772400" cy="1143000"/>
          </a:xfrm>
        </p:spPr>
        <p:txBody>
          <a:bodyPr/>
          <a:lstStyle/>
          <a:p>
            <a:r>
              <a:rPr lang="en-US"/>
              <a:t>Computing the Components</a:t>
            </a:r>
          </a:p>
        </p:txBody>
      </p:sp>
      <p:sp>
        <p:nvSpPr>
          <p:cNvPr id="650243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203325"/>
            <a:ext cx="7772400" cy="1905000"/>
          </a:xfrm>
        </p:spPr>
        <p:txBody>
          <a:bodyPr/>
          <a:lstStyle/>
          <a:p>
            <a:r>
              <a:rPr lang="en-US" sz="2800" dirty="0"/>
              <a:t>So, the new axes are the eigenvectors of the matrix of correlations of the original variables</a:t>
            </a:r>
          </a:p>
          <a:p>
            <a:pPr lvl="1"/>
            <a:r>
              <a:rPr lang="en-US" sz="2400" dirty="0"/>
              <a:t>Captures the similarities of the original variables based on how data samples project to them</a:t>
            </a:r>
          </a:p>
        </p:txBody>
      </p:sp>
      <p:sp>
        <p:nvSpPr>
          <p:cNvPr id="650250" name="Rectangle 10"/>
          <p:cNvSpPr>
            <a:spLocks noChangeArrowheads="1"/>
          </p:cNvSpPr>
          <p:nvPr/>
        </p:nvSpPr>
        <p:spPr bwMode="auto">
          <a:xfrm>
            <a:off x="973138" y="5818188"/>
            <a:ext cx="7772400" cy="798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1" hangingPunct="1">
              <a:lnSpc>
                <a:spcPct val="90000"/>
              </a:lnSpc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</a:pPr>
            <a:r>
              <a:rPr lang="en-US" sz="2400"/>
              <a:t>Geometrically: centering followed by rotation</a:t>
            </a:r>
          </a:p>
          <a:p>
            <a:pPr marL="742950" lvl="1" indent="-285750" ea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</a:pPr>
            <a:r>
              <a:rPr lang="en-US" sz="2000"/>
              <a:t>Linear transformation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2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PCs, Variance and Least-Squares</a:t>
            </a:r>
          </a:p>
        </p:txBody>
      </p:sp>
      <p:sp>
        <p:nvSpPr>
          <p:cNvPr id="60825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dirty="0">
                <a:cs typeface="Arial" charset="0"/>
              </a:rPr>
              <a:t>The first PC retains the greatest amount of variation in the sample</a:t>
            </a:r>
          </a:p>
          <a:p>
            <a:pPr>
              <a:lnSpc>
                <a:spcPct val="90000"/>
              </a:lnSpc>
              <a:spcBef>
                <a:spcPct val="0"/>
              </a:spcBef>
              <a:buClr>
                <a:srgbClr val="FF0000"/>
              </a:buClr>
            </a:pPr>
            <a:r>
              <a:rPr lang="en-US" sz="2400" dirty="0">
                <a:cs typeface="Arial" charset="0"/>
              </a:rPr>
              <a:t>The k</a:t>
            </a:r>
            <a:r>
              <a:rPr lang="en-US" sz="2400" baseline="30000" dirty="0">
                <a:cs typeface="Arial" charset="0"/>
              </a:rPr>
              <a:t>th</a:t>
            </a:r>
            <a:r>
              <a:rPr lang="en-US" sz="2400" dirty="0">
                <a:cs typeface="Arial" charset="0"/>
              </a:rPr>
              <a:t> PC retains the k</a:t>
            </a:r>
            <a:r>
              <a:rPr lang="en-US" sz="2400" baseline="30000" dirty="0">
                <a:cs typeface="Arial" charset="0"/>
              </a:rPr>
              <a:t>th</a:t>
            </a:r>
            <a:r>
              <a:rPr lang="en-US" sz="2400" dirty="0">
                <a:cs typeface="Arial" charset="0"/>
              </a:rPr>
              <a:t> greatest fraction of the variation in the sample</a:t>
            </a:r>
          </a:p>
          <a:p>
            <a:pPr>
              <a:lnSpc>
                <a:spcPct val="90000"/>
              </a:lnSpc>
              <a:spcBef>
                <a:spcPct val="0"/>
              </a:spcBef>
              <a:buClr>
                <a:srgbClr val="FF0000"/>
              </a:buClr>
            </a:pPr>
            <a:r>
              <a:rPr lang="en-US" sz="2400" dirty="0">
                <a:cs typeface="Arial" charset="0"/>
              </a:rPr>
              <a:t>The k</a:t>
            </a:r>
            <a:r>
              <a:rPr lang="en-US" sz="2400" baseline="30000" dirty="0">
                <a:cs typeface="Arial" charset="0"/>
              </a:rPr>
              <a:t>th</a:t>
            </a:r>
            <a:r>
              <a:rPr lang="en-US" sz="2400" dirty="0">
                <a:cs typeface="Arial" charset="0"/>
              </a:rPr>
              <a:t> largest eigenvalue of the correlation matrix C is the variance in the sample along the k</a:t>
            </a:r>
            <a:r>
              <a:rPr lang="en-US" sz="2400" baseline="30000" dirty="0">
                <a:cs typeface="Arial" charset="0"/>
              </a:rPr>
              <a:t>th</a:t>
            </a:r>
            <a:r>
              <a:rPr lang="en-US" sz="2400" dirty="0">
                <a:cs typeface="Arial" charset="0"/>
              </a:rPr>
              <a:t> PC</a:t>
            </a:r>
          </a:p>
          <a:p>
            <a:pPr>
              <a:lnSpc>
                <a:spcPct val="90000"/>
              </a:lnSpc>
              <a:spcBef>
                <a:spcPct val="0"/>
              </a:spcBef>
              <a:buClr>
                <a:srgbClr val="FF0000"/>
              </a:buClr>
            </a:pPr>
            <a:endParaRPr lang="en-US" sz="2400" dirty="0">
              <a:cs typeface="Arial" charset="0"/>
            </a:endParaRPr>
          </a:p>
          <a:p>
            <a:pPr>
              <a:lnSpc>
                <a:spcPct val="90000"/>
              </a:lnSpc>
              <a:spcBef>
                <a:spcPct val="0"/>
              </a:spcBef>
              <a:buClr>
                <a:srgbClr val="FF0000"/>
              </a:buClr>
            </a:pPr>
            <a:endParaRPr lang="en-US" sz="2400" dirty="0">
              <a:cs typeface="Arial" charset="0"/>
            </a:endParaRPr>
          </a:p>
          <a:p>
            <a:pPr>
              <a:lnSpc>
                <a:spcPct val="90000"/>
              </a:lnSpc>
              <a:spcBef>
                <a:spcPct val="0"/>
              </a:spcBef>
              <a:buClr>
                <a:srgbClr val="FF0000"/>
              </a:buClr>
            </a:pPr>
            <a:r>
              <a:rPr lang="en-US" sz="2400" dirty="0">
                <a:cs typeface="Arial" charset="0"/>
              </a:rPr>
              <a:t>The least-squares view: PCs are a series of linear </a:t>
            </a:r>
            <a:r>
              <a:rPr lang="en-US" sz="2400" dirty="0">
                <a:solidFill>
                  <a:srgbClr val="FF0000"/>
                </a:solidFill>
                <a:cs typeface="Arial" charset="0"/>
              </a:rPr>
              <a:t>least squares </a:t>
            </a:r>
            <a:r>
              <a:rPr lang="en-US" sz="2400" dirty="0">
                <a:cs typeface="Arial" charset="0"/>
              </a:rPr>
              <a:t>fits to a sample, each </a:t>
            </a:r>
            <a:r>
              <a:rPr lang="en-US" sz="2400" dirty="0">
                <a:highlight>
                  <a:srgbClr val="FFFF00"/>
                </a:highlight>
                <a:cs typeface="Arial" charset="0"/>
              </a:rPr>
              <a:t>orthogonal to all previous ones </a:t>
            </a:r>
          </a:p>
        </p:txBody>
      </p:sp>
      <p:sp>
        <p:nvSpPr>
          <p:cNvPr id="608261" name="Text Box 5"/>
          <p:cNvSpPr txBox="1">
            <a:spLocks noChangeArrowheads="1"/>
          </p:cNvSpPr>
          <p:nvPr/>
        </p:nvSpPr>
        <p:spPr bwMode="auto">
          <a:xfrm>
            <a:off x="609600" y="5181600"/>
            <a:ext cx="7620000" cy="731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buClr>
                <a:srgbClr val="FF0000"/>
              </a:buClr>
            </a:pPr>
            <a:endParaRPr lang="en-US">
              <a:solidFill>
                <a:srgbClr val="FF0000"/>
              </a:solidFill>
              <a:cs typeface="Arial" charset="0"/>
            </a:endParaRPr>
          </a:p>
          <a:p>
            <a:pPr eaLnBrk="1" hangingPunct="1"/>
            <a:endParaRPr lang="en-US" sz="2400">
              <a:latin typeface="Times New Roman" pitchFamily="18" charset="0"/>
              <a:cs typeface="Arial" charset="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Many Principal Components?</a:t>
            </a:r>
          </a:p>
        </p:txBody>
      </p:sp>
      <p:sp>
        <p:nvSpPr>
          <p:cNvPr id="65126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For n original dimensions, correlation matrix is nxn, and has up to n eigenvectors. </a:t>
            </a:r>
          </a:p>
          <a:p>
            <a:pPr lvl="1"/>
            <a:r>
              <a:rPr lang="en-US"/>
              <a:t>So n Principal Components</a:t>
            </a:r>
          </a:p>
          <a:p>
            <a:pPr lvl="1"/>
            <a:r>
              <a:rPr lang="en-US"/>
              <a:t>Can this be less than n? greater?</a:t>
            </a:r>
          </a:p>
          <a:p>
            <a:endParaRPr lang="en-US"/>
          </a:p>
          <a:p>
            <a:r>
              <a:rPr lang="en-US"/>
              <a:t>Where does dimensionality reduction come from?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2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2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2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52293" name="Object 5"/>
          <p:cNvGraphicFramePr>
            <a:graphicFrameLocks noChangeAspect="1"/>
          </p:cNvGraphicFramePr>
          <p:nvPr/>
        </p:nvGraphicFramePr>
        <p:xfrm>
          <a:off x="1196975" y="1703388"/>
          <a:ext cx="6615113" cy="3100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2308" name="Chart" r:id="rId4" imgW="4667278" imgH="2524285" progId="Excel.Sheet.8">
                  <p:embed/>
                </p:oleObj>
              </mc:Choice>
              <mc:Fallback>
                <p:oleObj name="Chart" r:id="rId4" imgW="4667278" imgH="2524285" progId="Excel.Sheet.8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96975" y="1703388"/>
                        <a:ext cx="6615113" cy="3100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5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Dimensionality Reduction</a:t>
            </a:r>
          </a:p>
        </p:txBody>
      </p:sp>
      <p:sp>
        <p:nvSpPr>
          <p:cNvPr id="652294" name="Rectangle 6"/>
          <p:cNvSpPr>
            <a:spLocks noGrp="1" noChangeArrowheads="1"/>
          </p:cNvSpPr>
          <p:nvPr>
            <p:ph idx="1"/>
          </p:nvPr>
        </p:nvSpPr>
        <p:spPr>
          <a:xfrm>
            <a:off x="457200" y="1531938"/>
            <a:ext cx="8229600" cy="4968875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000" dirty="0"/>
              <a:t>Can ignore the components of lesser significance</a:t>
            </a:r>
          </a:p>
          <a:p>
            <a:pPr>
              <a:lnSpc>
                <a:spcPct val="90000"/>
              </a:lnSpc>
            </a:pPr>
            <a:endParaRPr lang="en-US" sz="2000" dirty="0"/>
          </a:p>
          <a:p>
            <a:pPr>
              <a:lnSpc>
                <a:spcPct val="90000"/>
              </a:lnSpc>
            </a:pPr>
            <a:endParaRPr lang="en-US" sz="2000" dirty="0"/>
          </a:p>
          <a:p>
            <a:pPr>
              <a:lnSpc>
                <a:spcPct val="90000"/>
              </a:lnSpc>
            </a:pPr>
            <a:endParaRPr lang="en-US" sz="2000" dirty="0"/>
          </a:p>
          <a:p>
            <a:pPr>
              <a:lnSpc>
                <a:spcPct val="90000"/>
              </a:lnSpc>
            </a:pPr>
            <a:endParaRPr lang="en-US" sz="2000" dirty="0"/>
          </a:p>
          <a:p>
            <a:pPr>
              <a:lnSpc>
                <a:spcPct val="90000"/>
              </a:lnSpc>
            </a:pPr>
            <a:endParaRPr lang="en-US" sz="2000" dirty="0"/>
          </a:p>
          <a:p>
            <a:pPr>
              <a:lnSpc>
                <a:spcPct val="90000"/>
              </a:lnSpc>
            </a:pPr>
            <a:endParaRPr lang="en-US" sz="2000" dirty="0"/>
          </a:p>
          <a:p>
            <a:pPr>
              <a:lnSpc>
                <a:spcPct val="90000"/>
              </a:lnSpc>
            </a:pPr>
            <a:endParaRPr lang="en-US" sz="2000" dirty="0"/>
          </a:p>
          <a:p>
            <a:pPr>
              <a:lnSpc>
                <a:spcPct val="90000"/>
              </a:lnSpc>
            </a:pPr>
            <a:endParaRPr lang="en-US" sz="2000" dirty="0"/>
          </a:p>
          <a:p>
            <a:pPr>
              <a:lnSpc>
                <a:spcPct val="90000"/>
              </a:lnSpc>
            </a:pPr>
            <a:r>
              <a:rPr lang="en-US" sz="2000" dirty="0"/>
              <a:t>You do lose some information, but if the eigenvalues are small, you don’t lose much</a:t>
            </a:r>
          </a:p>
          <a:p>
            <a:pPr lvl="1">
              <a:lnSpc>
                <a:spcPct val="90000"/>
              </a:lnSpc>
            </a:pPr>
            <a:r>
              <a:rPr lang="en-US" sz="1800" dirty="0"/>
              <a:t>n dimensions in original data </a:t>
            </a:r>
          </a:p>
          <a:p>
            <a:pPr lvl="1">
              <a:lnSpc>
                <a:spcPct val="90000"/>
              </a:lnSpc>
            </a:pPr>
            <a:r>
              <a:rPr lang="en-US" sz="1800" dirty="0"/>
              <a:t>calculate n eigenvectors and eigenvalues</a:t>
            </a:r>
          </a:p>
          <a:p>
            <a:pPr lvl="1">
              <a:lnSpc>
                <a:spcPct val="90000"/>
              </a:lnSpc>
            </a:pPr>
            <a:r>
              <a:rPr lang="en-US" sz="1800" dirty="0"/>
              <a:t>choose only the first p eigenvectors, based on their eigenvalues</a:t>
            </a:r>
          </a:p>
          <a:p>
            <a:pPr lvl="1">
              <a:lnSpc>
                <a:spcPct val="90000"/>
              </a:lnSpc>
            </a:pPr>
            <a:r>
              <a:rPr lang="en-US" sz="1800" dirty="0"/>
              <a:t>final data set has only p dimensions</a:t>
            </a:r>
          </a:p>
          <a:p>
            <a:pPr>
              <a:lnSpc>
                <a:spcPct val="80000"/>
              </a:lnSpc>
            </a:pPr>
            <a:endParaRPr lang="en-US" sz="200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PCA with Image Data: </a:t>
            </a:r>
            <a:r>
              <a:rPr lang="en-US" dirty="0" err="1"/>
              <a:t>Eigenfaces</a:t>
            </a:r>
            <a:endParaRPr lang="en-US" dirty="0"/>
          </a:p>
        </p:txBody>
      </p:sp>
      <p:sp>
        <p:nvSpPr>
          <p:cNvPr id="9318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Input: Digital Images of Faces</a:t>
            </a:r>
          </a:p>
          <a:p>
            <a:r>
              <a:rPr lang="en-US" dirty="0"/>
              <a:t>Goal: Usual machine learning problems</a:t>
            </a:r>
          </a:p>
          <a:p>
            <a:pPr lvl="1"/>
            <a:r>
              <a:rPr lang="en-US" i="1" dirty="0"/>
              <a:t>Is this a picture of Joe? </a:t>
            </a:r>
            <a:r>
              <a:rPr lang="en-US" dirty="0"/>
              <a:t>(</a:t>
            </a:r>
            <a:r>
              <a:rPr lang="en-US" dirty="0">
                <a:highlight>
                  <a:srgbClr val="FFFF00"/>
                </a:highlight>
              </a:rPr>
              <a:t>Classification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Are these pictures of the same person? </a:t>
            </a:r>
            <a:r>
              <a:rPr lang="en-US" dirty="0">
                <a:highlight>
                  <a:srgbClr val="FFFF00"/>
                </a:highlight>
              </a:rPr>
              <a:t>(Clustering</a:t>
            </a:r>
            <a:r>
              <a:rPr lang="en-US" dirty="0"/>
              <a:t>)</a:t>
            </a:r>
          </a:p>
          <a:p>
            <a:pPr lvl="1"/>
            <a:endParaRPr lang="en-US" dirty="0"/>
          </a:p>
          <a:p>
            <a:r>
              <a:rPr lang="en-US" dirty="0" err="1"/>
              <a:t>Eigenfaces</a:t>
            </a:r>
            <a:r>
              <a:rPr lang="en-US" dirty="0"/>
              <a:t>: Algorithm used to model image data (of human faces)</a:t>
            </a:r>
          </a:p>
          <a:p>
            <a:pPr lvl="1"/>
            <a:endParaRPr lang="en-US" dirty="0"/>
          </a:p>
          <a:p>
            <a:r>
              <a:rPr lang="en-US" dirty="0"/>
              <a:t>Why PCA?</a:t>
            </a:r>
          </a:p>
          <a:p>
            <a:pPr lvl="1"/>
            <a:r>
              <a:rPr lang="en-US" dirty="0"/>
              <a:t>To model </a:t>
            </a:r>
            <a:r>
              <a:rPr lang="en-US" dirty="0">
                <a:solidFill>
                  <a:srgbClr val="FF0000"/>
                </a:solidFill>
              </a:rPr>
              <a:t>the (low-d) latent parameters </a:t>
            </a:r>
            <a:r>
              <a:rPr lang="en-US" dirty="0"/>
              <a:t>that correspond to the (high-d) images</a:t>
            </a:r>
          </a:p>
          <a:p>
            <a:pPr lvl="1"/>
            <a:r>
              <a:rPr lang="en-US" dirty="0" err="1"/>
              <a:t>Eigenfaces</a:t>
            </a:r>
            <a:r>
              <a:rPr lang="en-US" dirty="0"/>
              <a:t> are the ‘standardized face ingredients’ derived from the statistical analysis of many pictures of human faces</a:t>
            </a:r>
          </a:p>
          <a:p>
            <a:pPr lvl="1"/>
            <a:r>
              <a:rPr lang="en-US" dirty="0"/>
              <a:t>A human face may be considered to be a combination of these standard faces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</a:t>
            </a:r>
          </a:p>
        </p:txBody>
      </p:sp>
      <p:grpSp>
        <p:nvGrpSpPr>
          <p:cNvPr id="785411" name="Group 3"/>
          <p:cNvGrpSpPr>
            <a:grpSpLocks/>
          </p:cNvGrpSpPr>
          <p:nvPr/>
        </p:nvGrpSpPr>
        <p:grpSpPr bwMode="auto">
          <a:xfrm>
            <a:off x="2133600" y="1981200"/>
            <a:ext cx="5105400" cy="3048000"/>
            <a:chOff x="1200" y="1392"/>
            <a:chExt cx="3216" cy="1920"/>
          </a:xfrm>
        </p:grpSpPr>
        <p:sp>
          <p:nvSpPr>
            <p:cNvPr id="785412" name="Line 4"/>
            <p:cNvSpPr>
              <a:spLocks noChangeShapeType="1"/>
            </p:cNvSpPr>
            <p:nvPr/>
          </p:nvSpPr>
          <p:spPr bwMode="auto">
            <a:xfrm flipV="1">
              <a:off x="1200" y="1392"/>
              <a:ext cx="0" cy="192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785413" name="Line 5"/>
            <p:cNvSpPr>
              <a:spLocks noChangeShapeType="1"/>
            </p:cNvSpPr>
            <p:nvPr/>
          </p:nvSpPr>
          <p:spPr bwMode="auto">
            <a:xfrm>
              <a:off x="1200" y="3312"/>
              <a:ext cx="321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785414" name="Oval 6"/>
          <p:cNvSpPr>
            <a:spLocks noChangeArrowheads="1"/>
          </p:cNvSpPr>
          <p:nvPr/>
        </p:nvSpPr>
        <p:spPr bwMode="auto">
          <a:xfrm>
            <a:off x="4572000" y="2514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85415" name="Oval 7"/>
          <p:cNvSpPr>
            <a:spLocks noChangeArrowheads="1"/>
          </p:cNvSpPr>
          <p:nvPr/>
        </p:nvSpPr>
        <p:spPr bwMode="auto">
          <a:xfrm>
            <a:off x="4724400" y="2667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85416" name="Oval 8"/>
          <p:cNvSpPr>
            <a:spLocks noChangeArrowheads="1"/>
          </p:cNvSpPr>
          <p:nvPr/>
        </p:nvSpPr>
        <p:spPr bwMode="auto">
          <a:xfrm>
            <a:off x="5257800" y="2590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85417" name="Oval 9"/>
          <p:cNvSpPr>
            <a:spLocks noChangeArrowheads="1"/>
          </p:cNvSpPr>
          <p:nvPr/>
        </p:nvSpPr>
        <p:spPr bwMode="auto">
          <a:xfrm>
            <a:off x="5334000" y="1905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85418" name="Oval 10"/>
          <p:cNvSpPr>
            <a:spLocks noChangeArrowheads="1"/>
          </p:cNvSpPr>
          <p:nvPr/>
        </p:nvSpPr>
        <p:spPr bwMode="auto">
          <a:xfrm>
            <a:off x="4953000" y="2590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85419" name="Oval 11"/>
          <p:cNvSpPr>
            <a:spLocks noChangeArrowheads="1"/>
          </p:cNvSpPr>
          <p:nvPr/>
        </p:nvSpPr>
        <p:spPr bwMode="auto">
          <a:xfrm>
            <a:off x="6019800" y="2209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85420" name="Oval 12"/>
          <p:cNvSpPr>
            <a:spLocks noChangeArrowheads="1"/>
          </p:cNvSpPr>
          <p:nvPr/>
        </p:nvSpPr>
        <p:spPr bwMode="auto">
          <a:xfrm>
            <a:off x="5562600" y="2819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85421" name="Oval 13"/>
          <p:cNvSpPr>
            <a:spLocks noChangeArrowheads="1"/>
          </p:cNvSpPr>
          <p:nvPr/>
        </p:nvSpPr>
        <p:spPr bwMode="auto">
          <a:xfrm>
            <a:off x="5562600" y="2971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85422" name="Oval 14"/>
          <p:cNvSpPr>
            <a:spLocks noChangeArrowheads="1"/>
          </p:cNvSpPr>
          <p:nvPr/>
        </p:nvSpPr>
        <p:spPr bwMode="auto">
          <a:xfrm>
            <a:off x="5105400" y="2743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85423" name="Oval 15"/>
          <p:cNvSpPr>
            <a:spLocks noChangeArrowheads="1"/>
          </p:cNvSpPr>
          <p:nvPr/>
        </p:nvSpPr>
        <p:spPr bwMode="auto">
          <a:xfrm>
            <a:off x="5410200" y="2514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85424" name="Oval 16"/>
          <p:cNvSpPr>
            <a:spLocks noChangeArrowheads="1"/>
          </p:cNvSpPr>
          <p:nvPr/>
        </p:nvSpPr>
        <p:spPr bwMode="auto">
          <a:xfrm>
            <a:off x="5410200" y="2286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85425" name="Oval 17"/>
          <p:cNvSpPr>
            <a:spLocks noChangeArrowheads="1"/>
          </p:cNvSpPr>
          <p:nvPr/>
        </p:nvSpPr>
        <p:spPr bwMode="auto">
          <a:xfrm>
            <a:off x="4572000" y="2514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85426" name="Oval 18"/>
          <p:cNvSpPr>
            <a:spLocks noChangeArrowheads="1"/>
          </p:cNvSpPr>
          <p:nvPr/>
        </p:nvSpPr>
        <p:spPr bwMode="auto">
          <a:xfrm>
            <a:off x="4724400" y="2667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85427" name="Oval 19"/>
          <p:cNvSpPr>
            <a:spLocks noChangeArrowheads="1"/>
          </p:cNvSpPr>
          <p:nvPr/>
        </p:nvSpPr>
        <p:spPr bwMode="auto">
          <a:xfrm>
            <a:off x="5029200" y="2286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85428" name="Oval 20"/>
          <p:cNvSpPr>
            <a:spLocks noChangeArrowheads="1"/>
          </p:cNvSpPr>
          <p:nvPr/>
        </p:nvSpPr>
        <p:spPr bwMode="auto">
          <a:xfrm>
            <a:off x="3352800" y="3962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85429" name="Oval 21"/>
          <p:cNvSpPr>
            <a:spLocks noChangeArrowheads="1"/>
          </p:cNvSpPr>
          <p:nvPr/>
        </p:nvSpPr>
        <p:spPr bwMode="auto">
          <a:xfrm>
            <a:off x="3505200" y="4114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85430" name="Oval 22"/>
          <p:cNvSpPr>
            <a:spLocks noChangeArrowheads="1"/>
          </p:cNvSpPr>
          <p:nvPr/>
        </p:nvSpPr>
        <p:spPr bwMode="auto">
          <a:xfrm>
            <a:off x="3657600" y="4267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85431" name="Oval 23"/>
          <p:cNvSpPr>
            <a:spLocks noChangeArrowheads="1"/>
          </p:cNvSpPr>
          <p:nvPr/>
        </p:nvSpPr>
        <p:spPr bwMode="auto">
          <a:xfrm>
            <a:off x="3200400" y="4495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85432" name="Oval 24"/>
          <p:cNvSpPr>
            <a:spLocks noChangeArrowheads="1"/>
          </p:cNvSpPr>
          <p:nvPr/>
        </p:nvSpPr>
        <p:spPr bwMode="auto">
          <a:xfrm>
            <a:off x="3048000" y="4038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85433" name="Oval 25"/>
          <p:cNvSpPr>
            <a:spLocks noChangeArrowheads="1"/>
          </p:cNvSpPr>
          <p:nvPr/>
        </p:nvSpPr>
        <p:spPr bwMode="auto">
          <a:xfrm>
            <a:off x="2743200" y="4267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85434" name="Oval 26"/>
          <p:cNvSpPr>
            <a:spLocks noChangeArrowheads="1"/>
          </p:cNvSpPr>
          <p:nvPr/>
        </p:nvSpPr>
        <p:spPr bwMode="auto">
          <a:xfrm>
            <a:off x="3124200" y="3352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85435" name="Oval 27"/>
          <p:cNvSpPr>
            <a:spLocks noChangeArrowheads="1"/>
          </p:cNvSpPr>
          <p:nvPr/>
        </p:nvSpPr>
        <p:spPr bwMode="auto">
          <a:xfrm>
            <a:off x="2743200" y="4038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85436" name="Oval 28"/>
          <p:cNvSpPr>
            <a:spLocks noChangeArrowheads="1"/>
          </p:cNvSpPr>
          <p:nvPr/>
        </p:nvSpPr>
        <p:spPr bwMode="auto">
          <a:xfrm>
            <a:off x="3810000" y="3657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85437" name="Oval 29"/>
          <p:cNvSpPr>
            <a:spLocks noChangeArrowheads="1"/>
          </p:cNvSpPr>
          <p:nvPr/>
        </p:nvSpPr>
        <p:spPr bwMode="auto">
          <a:xfrm>
            <a:off x="3505200" y="3733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85438" name="Oval 30"/>
          <p:cNvSpPr>
            <a:spLocks noChangeArrowheads="1"/>
          </p:cNvSpPr>
          <p:nvPr/>
        </p:nvSpPr>
        <p:spPr bwMode="auto">
          <a:xfrm>
            <a:off x="3200400" y="3962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85439" name="Oval 31"/>
          <p:cNvSpPr>
            <a:spLocks noChangeArrowheads="1"/>
          </p:cNvSpPr>
          <p:nvPr/>
        </p:nvSpPr>
        <p:spPr bwMode="auto">
          <a:xfrm>
            <a:off x="5715000" y="4267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85440" name="Oval 32"/>
          <p:cNvSpPr>
            <a:spLocks noChangeArrowheads="1"/>
          </p:cNvSpPr>
          <p:nvPr/>
        </p:nvSpPr>
        <p:spPr bwMode="auto">
          <a:xfrm>
            <a:off x="3200400" y="3733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85441" name="Oval 33"/>
          <p:cNvSpPr>
            <a:spLocks noChangeArrowheads="1"/>
          </p:cNvSpPr>
          <p:nvPr/>
        </p:nvSpPr>
        <p:spPr bwMode="auto">
          <a:xfrm>
            <a:off x="4953000" y="2971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85442" name="Oval 34"/>
          <p:cNvSpPr>
            <a:spLocks noChangeArrowheads="1"/>
          </p:cNvSpPr>
          <p:nvPr/>
        </p:nvSpPr>
        <p:spPr bwMode="auto">
          <a:xfrm>
            <a:off x="4953000" y="3124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85443" name="Oval 35"/>
          <p:cNvSpPr>
            <a:spLocks noChangeArrowheads="1"/>
          </p:cNvSpPr>
          <p:nvPr/>
        </p:nvSpPr>
        <p:spPr bwMode="auto">
          <a:xfrm>
            <a:off x="3505200" y="4114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85444" name="Oval 36"/>
          <p:cNvSpPr>
            <a:spLocks noChangeArrowheads="1"/>
          </p:cNvSpPr>
          <p:nvPr/>
        </p:nvSpPr>
        <p:spPr bwMode="auto">
          <a:xfrm>
            <a:off x="3657600" y="4267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85445" name="Oval 37"/>
          <p:cNvSpPr>
            <a:spLocks noChangeArrowheads="1"/>
          </p:cNvSpPr>
          <p:nvPr/>
        </p:nvSpPr>
        <p:spPr bwMode="auto">
          <a:xfrm>
            <a:off x="3200400" y="4191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85446" name="Oval 38"/>
          <p:cNvSpPr>
            <a:spLocks noChangeArrowheads="1"/>
          </p:cNvSpPr>
          <p:nvPr/>
        </p:nvSpPr>
        <p:spPr bwMode="auto">
          <a:xfrm>
            <a:off x="3276600" y="3505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85447" name="Oval 39"/>
          <p:cNvSpPr>
            <a:spLocks noChangeArrowheads="1"/>
          </p:cNvSpPr>
          <p:nvPr/>
        </p:nvSpPr>
        <p:spPr bwMode="auto">
          <a:xfrm>
            <a:off x="2895600" y="4191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85448" name="Oval 40"/>
          <p:cNvSpPr>
            <a:spLocks noChangeArrowheads="1"/>
          </p:cNvSpPr>
          <p:nvPr/>
        </p:nvSpPr>
        <p:spPr bwMode="auto">
          <a:xfrm>
            <a:off x="3733800" y="2209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85449" name="Oval 41"/>
          <p:cNvSpPr>
            <a:spLocks noChangeArrowheads="1"/>
          </p:cNvSpPr>
          <p:nvPr/>
        </p:nvSpPr>
        <p:spPr bwMode="auto">
          <a:xfrm>
            <a:off x="3352800" y="4114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85450" name="Oval 42"/>
          <p:cNvSpPr>
            <a:spLocks noChangeArrowheads="1"/>
          </p:cNvSpPr>
          <p:nvPr/>
        </p:nvSpPr>
        <p:spPr bwMode="auto">
          <a:xfrm>
            <a:off x="3429000" y="2209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85451" name="Text Box 43"/>
          <p:cNvSpPr txBox="1">
            <a:spLocks noChangeArrowheads="1"/>
          </p:cNvSpPr>
          <p:nvPr/>
        </p:nvSpPr>
        <p:spPr bwMode="auto">
          <a:xfrm>
            <a:off x="1752600" y="1447800"/>
            <a:ext cx="71755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/>
            <a:r>
              <a:rPr lang="en-US" sz="2800">
                <a:latin typeface="Times New Roman" pitchFamily="18" charset="0"/>
              </a:rPr>
              <a:t>$$$</a:t>
            </a:r>
          </a:p>
        </p:txBody>
      </p:sp>
      <p:sp>
        <p:nvSpPr>
          <p:cNvPr id="785452" name="Text Box 44"/>
          <p:cNvSpPr txBox="1">
            <a:spLocks noChangeArrowheads="1"/>
          </p:cNvSpPr>
          <p:nvPr/>
        </p:nvSpPr>
        <p:spPr bwMode="auto">
          <a:xfrm>
            <a:off x="7223125" y="4714875"/>
            <a:ext cx="676275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/>
            <a:r>
              <a:rPr lang="en-US" sz="2800">
                <a:latin typeface="Times New Roman" pitchFamily="18" charset="0"/>
              </a:rPr>
              <a:t>age</a:t>
            </a:r>
          </a:p>
        </p:txBody>
      </p:sp>
      <p:sp>
        <p:nvSpPr>
          <p:cNvPr id="785453" name="Oval 45"/>
          <p:cNvSpPr>
            <a:spLocks noChangeArrowheads="1"/>
          </p:cNvSpPr>
          <p:nvPr/>
        </p:nvSpPr>
        <p:spPr bwMode="auto">
          <a:xfrm rot="-5400000">
            <a:off x="4418013" y="3275013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85454" name="Oval 46"/>
          <p:cNvSpPr>
            <a:spLocks noChangeArrowheads="1"/>
          </p:cNvSpPr>
          <p:nvPr/>
        </p:nvSpPr>
        <p:spPr bwMode="auto">
          <a:xfrm rot="-5400000">
            <a:off x="4570413" y="3122613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85455" name="Oval 47"/>
          <p:cNvSpPr>
            <a:spLocks noChangeArrowheads="1"/>
          </p:cNvSpPr>
          <p:nvPr/>
        </p:nvSpPr>
        <p:spPr bwMode="auto">
          <a:xfrm rot="-5400000">
            <a:off x="4722813" y="2970213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85456" name="Oval 48"/>
          <p:cNvSpPr>
            <a:spLocks noChangeArrowheads="1"/>
          </p:cNvSpPr>
          <p:nvPr/>
        </p:nvSpPr>
        <p:spPr bwMode="auto">
          <a:xfrm rot="-5400000">
            <a:off x="4951413" y="3427413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85457" name="Oval 49"/>
          <p:cNvSpPr>
            <a:spLocks noChangeArrowheads="1"/>
          </p:cNvSpPr>
          <p:nvPr/>
        </p:nvSpPr>
        <p:spPr bwMode="auto">
          <a:xfrm rot="-5400000">
            <a:off x="4494213" y="3579813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85458" name="Oval 50"/>
          <p:cNvSpPr>
            <a:spLocks noChangeArrowheads="1"/>
          </p:cNvSpPr>
          <p:nvPr/>
        </p:nvSpPr>
        <p:spPr bwMode="auto">
          <a:xfrm rot="-5400000">
            <a:off x="4722813" y="3884613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85459" name="Oval 51"/>
          <p:cNvSpPr>
            <a:spLocks noChangeArrowheads="1"/>
          </p:cNvSpPr>
          <p:nvPr/>
        </p:nvSpPr>
        <p:spPr bwMode="auto">
          <a:xfrm rot="-5400000">
            <a:off x="3808413" y="3503613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85460" name="Oval 52"/>
          <p:cNvSpPr>
            <a:spLocks noChangeArrowheads="1"/>
          </p:cNvSpPr>
          <p:nvPr/>
        </p:nvSpPr>
        <p:spPr bwMode="auto">
          <a:xfrm rot="-5400000">
            <a:off x="4494213" y="3884613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85461" name="Oval 53"/>
          <p:cNvSpPr>
            <a:spLocks noChangeArrowheads="1"/>
          </p:cNvSpPr>
          <p:nvPr/>
        </p:nvSpPr>
        <p:spPr bwMode="auto">
          <a:xfrm rot="-5400000">
            <a:off x="5334000" y="4038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85462" name="Oval 54"/>
          <p:cNvSpPr>
            <a:spLocks noChangeArrowheads="1"/>
          </p:cNvSpPr>
          <p:nvPr/>
        </p:nvSpPr>
        <p:spPr bwMode="auto">
          <a:xfrm rot="-5400000">
            <a:off x="5410200" y="4343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85463" name="Oval 55"/>
          <p:cNvSpPr>
            <a:spLocks noChangeArrowheads="1"/>
          </p:cNvSpPr>
          <p:nvPr/>
        </p:nvSpPr>
        <p:spPr bwMode="auto">
          <a:xfrm rot="-5400000">
            <a:off x="4418013" y="3427413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85464" name="Oval 56"/>
          <p:cNvSpPr>
            <a:spLocks noChangeArrowheads="1"/>
          </p:cNvSpPr>
          <p:nvPr/>
        </p:nvSpPr>
        <p:spPr bwMode="auto">
          <a:xfrm rot="-5400000">
            <a:off x="5637213" y="4265613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85465" name="Oval 57"/>
          <p:cNvSpPr>
            <a:spLocks noChangeArrowheads="1"/>
          </p:cNvSpPr>
          <p:nvPr/>
        </p:nvSpPr>
        <p:spPr bwMode="auto">
          <a:xfrm rot="-5400000">
            <a:off x="4189413" y="3427413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85466" name="Oval 58"/>
          <p:cNvSpPr>
            <a:spLocks noChangeArrowheads="1"/>
          </p:cNvSpPr>
          <p:nvPr/>
        </p:nvSpPr>
        <p:spPr bwMode="auto">
          <a:xfrm rot="-5400000">
            <a:off x="2971800" y="2133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85467" name="Oval 59"/>
          <p:cNvSpPr>
            <a:spLocks noChangeArrowheads="1"/>
          </p:cNvSpPr>
          <p:nvPr/>
        </p:nvSpPr>
        <p:spPr bwMode="auto">
          <a:xfrm rot="-5400000">
            <a:off x="3124200" y="2133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85468" name="Oval 60"/>
          <p:cNvSpPr>
            <a:spLocks noChangeArrowheads="1"/>
          </p:cNvSpPr>
          <p:nvPr/>
        </p:nvSpPr>
        <p:spPr bwMode="auto">
          <a:xfrm rot="-5400000">
            <a:off x="4570413" y="3122613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85469" name="Oval 61"/>
          <p:cNvSpPr>
            <a:spLocks noChangeArrowheads="1"/>
          </p:cNvSpPr>
          <p:nvPr/>
        </p:nvSpPr>
        <p:spPr bwMode="auto">
          <a:xfrm rot="-5400000">
            <a:off x="4722813" y="2970213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85470" name="Oval 62"/>
          <p:cNvSpPr>
            <a:spLocks noChangeArrowheads="1"/>
          </p:cNvSpPr>
          <p:nvPr/>
        </p:nvSpPr>
        <p:spPr bwMode="auto">
          <a:xfrm rot="-5400000">
            <a:off x="4646613" y="3427413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85471" name="Oval 63"/>
          <p:cNvSpPr>
            <a:spLocks noChangeArrowheads="1"/>
          </p:cNvSpPr>
          <p:nvPr/>
        </p:nvSpPr>
        <p:spPr bwMode="auto">
          <a:xfrm rot="-5400000">
            <a:off x="3960813" y="3351213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85472" name="Oval 64"/>
          <p:cNvSpPr>
            <a:spLocks noChangeArrowheads="1"/>
          </p:cNvSpPr>
          <p:nvPr/>
        </p:nvSpPr>
        <p:spPr bwMode="auto">
          <a:xfrm rot="-5400000">
            <a:off x="4646613" y="3732213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85473" name="Oval 65"/>
          <p:cNvSpPr>
            <a:spLocks noChangeArrowheads="1"/>
          </p:cNvSpPr>
          <p:nvPr/>
        </p:nvSpPr>
        <p:spPr bwMode="auto">
          <a:xfrm rot="-5400000">
            <a:off x="5562600" y="4191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85474" name="Oval 66"/>
          <p:cNvSpPr>
            <a:spLocks noChangeArrowheads="1"/>
          </p:cNvSpPr>
          <p:nvPr/>
        </p:nvSpPr>
        <p:spPr bwMode="auto">
          <a:xfrm rot="-5400000">
            <a:off x="4570413" y="3275013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85475" name="Oval 67"/>
          <p:cNvSpPr>
            <a:spLocks noChangeArrowheads="1"/>
          </p:cNvSpPr>
          <p:nvPr/>
        </p:nvSpPr>
        <p:spPr bwMode="auto">
          <a:xfrm rot="-5400000">
            <a:off x="4341813" y="3275013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85476" name="Oval 68"/>
          <p:cNvSpPr>
            <a:spLocks noChangeArrowheads="1"/>
          </p:cNvSpPr>
          <p:nvPr/>
        </p:nvSpPr>
        <p:spPr bwMode="auto">
          <a:xfrm rot="-5400000">
            <a:off x="4114800" y="2057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85477" name="Oval 69"/>
          <p:cNvSpPr>
            <a:spLocks noChangeArrowheads="1"/>
          </p:cNvSpPr>
          <p:nvPr/>
        </p:nvSpPr>
        <p:spPr bwMode="auto">
          <a:xfrm rot="-5400000">
            <a:off x="2819400" y="2209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85478" name="Oval 70"/>
          <p:cNvSpPr>
            <a:spLocks noChangeArrowheads="1"/>
          </p:cNvSpPr>
          <p:nvPr/>
        </p:nvSpPr>
        <p:spPr bwMode="auto">
          <a:xfrm rot="-5400000">
            <a:off x="3048000" y="2514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85479" name="Oval 71"/>
          <p:cNvSpPr>
            <a:spLocks noChangeArrowheads="1"/>
          </p:cNvSpPr>
          <p:nvPr/>
        </p:nvSpPr>
        <p:spPr bwMode="auto">
          <a:xfrm rot="-5400000">
            <a:off x="2819400" y="2514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85480" name="Oval 72"/>
          <p:cNvSpPr>
            <a:spLocks noChangeArrowheads="1"/>
          </p:cNvSpPr>
          <p:nvPr/>
        </p:nvSpPr>
        <p:spPr bwMode="auto">
          <a:xfrm rot="-5400000">
            <a:off x="3581400" y="2057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85481" name="Oval 73"/>
          <p:cNvSpPr>
            <a:spLocks noChangeArrowheads="1"/>
          </p:cNvSpPr>
          <p:nvPr/>
        </p:nvSpPr>
        <p:spPr bwMode="auto">
          <a:xfrm rot="-5400000">
            <a:off x="3352800" y="2057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85482" name="Oval 74"/>
          <p:cNvSpPr>
            <a:spLocks noChangeArrowheads="1"/>
          </p:cNvSpPr>
          <p:nvPr/>
        </p:nvSpPr>
        <p:spPr bwMode="auto">
          <a:xfrm rot="-5400000">
            <a:off x="3810000" y="2057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85483" name="Oval 75"/>
          <p:cNvSpPr>
            <a:spLocks noChangeArrowheads="1"/>
          </p:cNvSpPr>
          <p:nvPr/>
        </p:nvSpPr>
        <p:spPr bwMode="auto">
          <a:xfrm rot="-5400000">
            <a:off x="2971800" y="2362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85484" name="Oval 76"/>
          <p:cNvSpPr>
            <a:spLocks noChangeArrowheads="1"/>
          </p:cNvSpPr>
          <p:nvPr/>
        </p:nvSpPr>
        <p:spPr bwMode="auto">
          <a:xfrm>
            <a:off x="3657600" y="3886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85485" name="Oval 77"/>
          <p:cNvSpPr>
            <a:spLocks noChangeArrowheads="1"/>
          </p:cNvSpPr>
          <p:nvPr/>
        </p:nvSpPr>
        <p:spPr bwMode="auto">
          <a:xfrm>
            <a:off x="3352800" y="3886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85486" name="Oval 78"/>
          <p:cNvSpPr>
            <a:spLocks noChangeArrowheads="1"/>
          </p:cNvSpPr>
          <p:nvPr/>
        </p:nvSpPr>
        <p:spPr bwMode="auto">
          <a:xfrm rot="-5400000">
            <a:off x="4113213" y="2817813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85487" name="Oval 79"/>
          <p:cNvSpPr>
            <a:spLocks noChangeArrowheads="1"/>
          </p:cNvSpPr>
          <p:nvPr/>
        </p:nvSpPr>
        <p:spPr bwMode="auto">
          <a:xfrm rot="-5400000">
            <a:off x="4189413" y="3122613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85488" name="Oval 80"/>
          <p:cNvSpPr>
            <a:spLocks noChangeArrowheads="1"/>
          </p:cNvSpPr>
          <p:nvPr/>
        </p:nvSpPr>
        <p:spPr bwMode="auto">
          <a:xfrm rot="-5400000">
            <a:off x="4341813" y="2970213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grpSp>
        <p:nvGrpSpPr>
          <p:cNvPr id="785489" name="Group 81"/>
          <p:cNvGrpSpPr>
            <a:grpSpLocks/>
          </p:cNvGrpSpPr>
          <p:nvPr/>
        </p:nvGrpSpPr>
        <p:grpSpPr bwMode="auto">
          <a:xfrm>
            <a:off x="2743200" y="1905000"/>
            <a:ext cx="3352800" cy="2667000"/>
            <a:chOff x="1728" y="1200"/>
            <a:chExt cx="2112" cy="1680"/>
          </a:xfrm>
        </p:grpSpPr>
        <p:sp>
          <p:nvSpPr>
            <p:cNvPr id="785490" name="Oval 82"/>
            <p:cNvSpPr>
              <a:spLocks noChangeArrowheads="1"/>
            </p:cNvSpPr>
            <p:nvPr/>
          </p:nvSpPr>
          <p:spPr bwMode="auto">
            <a:xfrm>
              <a:off x="2880" y="158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5491" name="Oval 83"/>
            <p:cNvSpPr>
              <a:spLocks noChangeArrowheads="1"/>
            </p:cNvSpPr>
            <p:nvPr/>
          </p:nvSpPr>
          <p:spPr bwMode="auto">
            <a:xfrm>
              <a:off x="2976" y="1680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5492" name="Oval 84"/>
            <p:cNvSpPr>
              <a:spLocks noChangeArrowheads="1"/>
            </p:cNvSpPr>
            <p:nvPr/>
          </p:nvSpPr>
          <p:spPr bwMode="auto">
            <a:xfrm>
              <a:off x="3312" y="163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5493" name="Oval 85"/>
            <p:cNvSpPr>
              <a:spLocks noChangeArrowheads="1"/>
            </p:cNvSpPr>
            <p:nvPr/>
          </p:nvSpPr>
          <p:spPr bwMode="auto">
            <a:xfrm>
              <a:off x="3360" y="1200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5494" name="Oval 86"/>
            <p:cNvSpPr>
              <a:spLocks noChangeArrowheads="1"/>
            </p:cNvSpPr>
            <p:nvPr/>
          </p:nvSpPr>
          <p:spPr bwMode="auto">
            <a:xfrm>
              <a:off x="3120" y="163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5495" name="Oval 87"/>
            <p:cNvSpPr>
              <a:spLocks noChangeArrowheads="1"/>
            </p:cNvSpPr>
            <p:nvPr/>
          </p:nvSpPr>
          <p:spPr bwMode="auto">
            <a:xfrm>
              <a:off x="3792" y="139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5496" name="Oval 88"/>
            <p:cNvSpPr>
              <a:spLocks noChangeArrowheads="1"/>
            </p:cNvSpPr>
            <p:nvPr/>
          </p:nvSpPr>
          <p:spPr bwMode="auto">
            <a:xfrm>
              <a:off x="3504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5497" name="Oval 89"/>
            <p:cNvSpPr>
              <a:spLocks noChangeArrowheads="1"/>
            </p:cNvSpPr>
            <p:nvPr/>
          </p:nvSpPr>
          <p:spPr bwMode="auto">
            <a:xfrm>
              <a:off x="3504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5498" name="Oval 90"/>
            <p:cNvSpPr>
              <a:spLocks noChangeArrowheads="1"/>
            </p:cNvSpPr>
            <p:nvPr/>
          </p:nvSpPr>
          <p:spPr bwMode="auto">
            <a:xfrm>
              <a:off x="3216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5499" name="Oval 91"/>
            <p:cNvSpPr>
              <a:spLocks noChangeArrowheads="1"/>
            </p:cNvSpPr>
            <p:nvPr/>
          </p:nvSpPr>
          <p:spPr bwMode="auto">
            <a:xfrm>
              <a:off x="3408" y="158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5500" name="Oval 92"/>
            <p:cNvSpPr>
              <a:spLocks noChangeArrowheads="1"/>
            </p:cNvSpPr>
            <p:nvPr/>
          </p:nvSpPr>
          <p:spPr bwMode="auto">
            <a:xfrm>
              <a:off x="3408" y="1440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5501" name="Oval 93"/>
            <p:cNvSpPr>
              <a:spLocks noChangeArrowheads="1"/>
            </p:cNvSpPr>
            <p:nvPr/>
          </p:nvSpPr>
          <p:spPr bwMode="auto">
            <a:xfrm>
              <a:off x="2880" y="158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5502" name="Oval 94"/>
            <p:cNvSpPr>
              <a:spLocks noChangeArrowheads="1"/>
            </p:cNvSpPr>
            <p:nvPr/>
          </p:nvSpPr>
          <p:spPr bwMode="auto">
            <a:xfrm>
              <a:off x="2976" y="1680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5503" name="Oval 95"/>
            <p:cNvSpPr>
              <a:spLocks noChangeArrowheads="1"/>
            </p:cNvSpPr>
            <p:nvPr/>
          </p:nvSpPr>
          <p:spPr bwMode="auto">
            <a:xfrm>
              <a:off x="3168" y="1440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5504" name="Oval 96"/>
            <p:cNvSpPr>
              <a:spLocks noChangeArrowheads="1"/>
            </p:cNvSpPr>
            <p:nvPr/>
          </p:nvSpPr>
          <p:spPr bwMode="auto">
            <a:xfrm>
              <a:off x="2112" y="249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5505" name="Oval 97"/>
            <p:cNvSpPr>
              <a:spLocks noChangeArrowheads="1"/>
            </p:cNvSpPr>
            <p:nvPr/>
          </p:nvSpPr>
          <p:spPr bwMode="auto">
            <a:xfrm>
              <a:off x="2208" y="259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5506" name="Oval 98"/>
            <p:cNvSpPr>
              <a:spLocks noChangeArrowheads="1"/>
            </p:cNvSpPr>
            <p:nvPr/>
          </p:nvSpPr>
          <p:spPr bwMode="auto">
            <a:xfrm>
              <a:off x="2304" y="268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5507" name="Oval 99"/>
            <p:cNvSpPr>
              <a:spLocks noChangeArrowheads="1"/>
            </p:cNvSpPr>
            <p:nvPr/>
          </p:nvSpPr>
          <p:spPr bwMode="auto">
            <a:xfrm>
              <a:off x="2016" y="283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5508" name="Oval 100"/>
            <p:cNvSpPr>
              <a:spLocks noChangeArrowheads="1"/>
            </p:cNvSpPr>
            <p:nvPr/>
          </p:nvSpPr>
          <p:spPr bwMode="auto">
            <a:xfrm>
              <a:off x="1920" y="254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5509" name="Oval 101"/>
            <p:cNvSpPr>
              <a:spLocks noChangeArrowheads="1"/>
            </p:cNvSpPr>
            <p:nvPr/>
          </p:nvSpPr>
          <p:spPr bwMode="auto">
            <a:xfrm>
              <a:off x="1728" y="268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5510" name="Oval 102"/>
            <p:cNvSpPr>
              <a:spLocks noChangeArrowheads="1"/>
            </p:cNvSpPr>
            <p:nvPr/>
          </p:nvSpPr>
          <p:spPr bwMode="auto">
            <a:xfrm>
              <a:off x="1968" y="211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5511" name="Oval 103"/>
            <p:cNvSpPr>
              <a:spLocks noChangeArrowheads="1"/>
            </p:cNvSpPr>
            <p:nvPr/>
          </p:nvSpPr>
          <p:spPr bwMode="auto">
            <a:xfrm>
              <a:off x="1728" y="254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5512" name="Oval 104"/>
            <p:cNvSpPr>
              <a:spLocks noChangeArrowheads="1"/>
            </p:cNvSpPr>
            <p:nvPr/>
          </p:nvSpPr>
          <p:spPr bwMode="auto">
            <a:xfrm>
              <a:off x="2400" y="230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5513" name="Oval 105"/>
            <p:cNvSpPr>
              <a:spLocks noChangeArrowheads="1"/>
            </p:cNvSpPr>
            <p:nvPr/>
          </p:nvSpPr>
          <p:spPr bwMode="auto">
            <a:xfrm>
              <a:off x="2208" y="235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5514" name="Oval 106"/>
            <p:cNvSpPr>
              <a:spLocks noChangeArrowheads="1"/>
            </p:cNvSpPr>
            <p:nvPr/>
          </p:nvSpPr>
          <p:spPr bwMode="auto">
            <a:xfrm>
              <a:off x="2016" y="249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5515" name="Oval 107"/>
            <p:cNvSpPr>
              <a:spLocks noChangeArrowheads="1"/>
            </p:cNvSpPr>
            <p:nvPr/>
          </p:nvSpPr>
          <p:spPr bwMode="auto">
            <a:xfrm>
              <a:off x="3600" y="2688"/>
              <a:ext cx="48" cy="48"/>
            </a:xfrm>
            <a:prstGeom prst="ellipse">
              <a:avLst/>
            </a:prstGeom>
            <a:solidFill>
              <a:srgbClr val="00CC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5516" name="Oval 108"/>
            <p:cNvSpPr>
              <a:spLocks noChangeArrowheads="1"/>
            </p:cNvSpPr>
            <p:nvPr/>
          </p:nvSpPr>
          <p:spPr bwMode="auto">
            <a:xfrm>
              <a:off x="2016" y="235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5517" name="Oval 109"/>
            <p:cNvSpPr>
              <a:spLocks noChangeArrowheads="1"/>
            </p:cNvSpPr>
            <p:nvPr/>
          </p:nvSpPr>
          <p:spPr bwMode="auto">
            <a:xfrm>
              <a:off x="3120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5518" name="Oval 110"/>
            <p:cNvSpPr>
              <a:spLocks noChangeArrowheads="1"/>
            </p:cNvSpPr>
            <p:nvPr/>
          </p:nvSpPr>
          <p:spPr bwMode="auto">
            <a:xfrm>
              <a:off x="3120" y="196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5519" name="Oval 111"/>
            <p:cNvSpPr>
              <a:spLocks noChangeArrowheads="1"/>
            </p:cNvSpPr>
            <p:nvPr/>
          </p:nvSpPr>
          <p:spPr bwMode="auto">
            <a:xfrm>
              <a:off x="2208" y="259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5520" name="Oval 112"/>
            <p:cNvSpPr>
              <a:spLocks noChangeArrowheads="1"/>
            </p:cNvSpPr>
            <p:nvPr/>
          </p:nvSpPr>
          <p:spPr bwMode="auto">
            <a:xfrm>
              <a:off x="2304" y="268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5521" name="Oval 113"/>
            <p:cNvSpPr>
              <a:spLocks noChangeArrowheads="1"/>
            </p:cNvSpPr>
            <p:nvPr/>
          </p:nvSpPr>
          <p:spPr bwMode="auto">
            <a:xfrm>
              <a:off x="2016" y="2640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5522" name="Oval 114"/>
            <p:cNvSpPr>
              <a:spLocks noChangeArrowheads="1"/>
            </p:cNvSpPr>
            <p:nvPr/>
          </p:nvSpPr>
          <p:spPr bwMode="auto">
            <a:xfrm>
              <a:off x="2064" y="220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5523" name="Oval 115"/>
            <p:cNvSpPr>
              <a:spLocks noChangeArrowheads="1"/>
            </p:cNvSpPr>
            <p:nvPr/>
          </p:nvSpPr>
          <p:spPr bwMode="auto">
            <a:xfrm>
              <a:off x="1824" y="2640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5524" name="Oval 116"/>
            <p:cNvSpPr>
              <a:spLocks noChangeArrowheads="1"/>
            </p:cNvSpPr>
            <p:nvPr/>
          </p:nvSpPr>
          <p:spPr bwMode="auto">
            <a:xfrm>
              <a:off x="2352" y="1392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5525" name="Oval 117"/>
            <p:cNvSpPr>
              <a:spLocks noChangeArrowheads="1"/>
            </p:cNvSpPr>
            <p:nvPr/>
          </p:nvSpPr>
          <p:spPr bwMode="auto">
            <a:xfrm>
              <a:off x="2112" y="259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5526" name="Oval 118"/>
            <p:cNvSpPr>
              <a:spLocks noChangeArrowheads="1"/>
            </p:cNvSpPr>
            <p:nvPr/>
          </p:nvSpPr>
          <p:spPr bwMode="auto">
            <a:xfrm>
              <a:off x="2160" y="1392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5527" name="Oval 119"/>
            <p:cNvSpPr>
              <a:spLocks noChangeArrowheads="1"/>
            </p:cNvSpPr>
            <p:nvPr/>
          </p:nvSpPr>
          <p:spPr bwMode="auto">
            <a:xfrm rot="-5400000">
              <a:off x="2783" y="2063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5528" name="Oval 120"/>
            <p:cNvSpPr>
              <a:spLocks noChangeArrowheads="1"/>
            </p:cNvSpPr>
            <p:nvPr/>
          </p:nvSpPr>
          <p:spPr bwMode="auto">
            <a:xfrm rot="-5400000">
              <a:off x="2879" y="1967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5529" name="Oval 121"/>
            <p:cNvSpPr>
              <a:spLocks noChangeArrowheads="1"/>
            </p:cNvSpPr>
            <p:nvPr/>
          </p:nvSpPr>
          <p:spPr bwMode="auto">
            <a:xfrm rot="-5400000">
              <a:off x="2975" y="1871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5530" name="Oval 122"/>
            <p:cNvSpPr>
              <a:spLocks noChangeArrowheads="1"/>
            </p:cNvSpPr>
            <p:nvPr/>
          </p:nvSpPr>
          <p:spPr bwMode="auto">
            <a:xfrm rot="-5400000">
              <a:off x="3119" y="2159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5531" name="Oval 123"/>
            <p:cNvSpPr>
              <a:spLocks noChangeArrowheads="1"/>
            </p:cNvSpPr>
            <p:nvPr/>
          </p:nvSpPr>
          <p:spPr bwMode="auto">
            <a:xfrm rot="-5400000">
              <a:off x="2831" y="2255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5532" name="Oval 124"/>
            <p:cNvSpPr>
              <a:spLocks noChangeArrowheads="1"/>
            </p:cNvSpPr>
            <p:nvPr/>
          </p:nvSpPr>
          <p:spPr bwMode="auto">
            <a:xfrm rot="-5400000">
              <a:off x="2975" y="2447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5533" name="Oval 125"/>
            <p:cNvSpPr>
              <a:spLocks noChangeArrowheads="1"/>
            </p:cNvSpPr>
            <p:nvPr/>
          </p:nvSpPr>
          <p:spPr bwMode="auto">
            <a:xfrm rot="-5400000">
              <a:off x="2399" y="2207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5534" name="Oval 126"/>
            <p:cNvSpPr>
              <a:spLocks noChangeArrowheads="1"/>
            </p:cNvSpPr>
            <p:nvPr/>
          </p:nvSpPr>
          <p:spPr bwMode="auto">
            <a:xfrm rot="-5400000">
              <a:off x="2831" y="2447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5535" name="Oval 127"/>
            <p:cNvSpPr>
              <a:spLocks noChangeArrowheads="1"/>
            </p:cNvSpPr>
            <p:nvPr/>
          </p:nvSpPr>
          <p:spPr bwMode="auto">
            <a:xfrm rot="-5400000">
              <a:off x="3360" y="2544"/>
              <a:ext cx="48" cy="48"/>
            </a:xfrm>
            <a:prstGeom prst="ellipse">
              <a:avLst/>
            </a:prstGeom>
            <a:solidFill>
              <a:srgbClr val="00CC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5536" name="Oval 128"/>
            <p:cNvSpPr>
              <a:spLocks noChangeArrowheads="1"/>
            </p:cNvSpPr>
            <p:nvPr/>
          </p:nvSpPr>
          <p:spPr bwMode="auto">
            <a:xfrm rot="-5400000">
              <a:off x="3408" y="2736"/>
              <a:ext cx="48" cy="48"/>
            </a:xfrm>
            <a:prstGeom prst="ellipse">
              <a:avLst/>
            </a:prstGeom>
            <a:solidFill>
              <a:srgbClr val="00CC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5537" name="Oval 129"/>
            <p:cNvSpPr>
              <a:spLocks noChangeArrowheads="1"/>
            </p:cNvSpPr>
            <p:nvPr/>
          </p:nvSpPr>
          <p:spPr bwMode="auto">
            <a:xfrm rot="-5400000">
              <a:off x="2783" y="2159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5538" name="Oval 130"/>
            <p:cNvSpPr>
              <a:spLocks noChangeArrowheads="1"/>
            </p:cNvSpPr>
            <p:nvPr/>
          </p:nvSpPr>
          <p:spPr bwMode="auto">
            <a:xfrm rot="-5400000">
              <a:off x="3551" y="2687"/>
              <a:ext cx="48" cy="48"/>
            </a:xfrm>
            <a:prstGeom prst="ellipse">
              <a:avLst/>
            </a:prstGeom>
            <a:solidFill>
              <a:srgbClr val="00CC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5539" name="Oval 131"/>
            <p:cNvSpPr>
              <a:spLocks noChangeArrowheads="1"/>
            </p:cNvSpPr>
            <p:nvPr/>
          </p:nvSpPr>
          <p:spPr bwMode="auto">
            <a:xfrm rot="-5400000">
              <a:off x="2639" y="2159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5540" name="Oval 132"/>
            <p:cNvSpPr>
              <a:spLocks noChangeArrowheads="1"/>
            </p:cNvSpPr>
            <p:nvPr/>
          </p:nvSpPr>
          <p:spPr bwMode="auto">
            <a:xfrm rot="-5400000">
              <a:off x="1872" y="1344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5541" name="Oval 133"/>
            <p:cNvSpPr>
              <a:spLocks noChangeArrowheads="1"/>
            </p:cNvSpPr>
            <p:nvPr/>
          </p:nvSpPr>
          <p:spPr bwMode="auto">
            <a:xfrm rot="-5400000">
              <a:off x="1968" y="1344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5542" name="Oval 134"/>
            <p:cNvSpPr>
              <a:spLocks noChangeArrowheads="1"/>
            </p:cNvSpPr>
            <p:nvPr/>
          </p:nvSpPr>
          <p:spPr bwMode="auto">
            <a:xfrm rot="-5400000">
              <a:off x="2879" y="1967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5543" name="Oval 135"/>
            <p:cNvSpPr>
              <a:spLocks noChangeArrowheads="1"/>
            </p:cNvSpPr>
            <p:nvPr/>
          </p:nvSpPr>
          <p:spPr bwMode="auto">
            <a:xfrm rot="-5400000">
              <a:off x="2975" y="1871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5544" name="Oval 136"/>
            <p:cNvSpPr>
              <a:spLocks noChangeArrowheads="1"/>
            </p:cNvSpPr>
            <p:nvPr/>
          </p:nvSpPr>
          <p:spPr bwMode="auto">
            <a:xfrm rot="-5400000">
              <a:off x="2927" y="2159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5545" name="Oval 137"/>
            <p:cNvSpPr>
              <a:spLocks noChangeArrowheads="1"/>
            </p:cNvSpPr>
            <p:nvPr/>
          </p:nvSpPr>
          <p:spPr bwMode="auto">
            <a:xfrm rot="-5400000">
              <a:off x="2495" y="2111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5546" name="Oval 138"/>
            <p:cNvSpPr>
              <a:spLocks noChangeArrowheads="1"/>
            </p:cNvSpPr>
            <p:nvPr/>
          </p:nvSpPr>
          <p:spPr bwMode="auto">
            <a:xfrm rot="-5400000">
              <a:off x="2927" y="2351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5547" name="Oval 139"/>
            <p:cNvSpPr>
              <a:spLocks noChangeArrowheads="1"/>
            </p:cNvSpPr>
            <p:nvPr/>
          </p:nvSpPr>
          <p:spPr bwMode="auto">
            <a:xfrm rot="-5400000">
              <a:off x="3504" y="2640"/>
              <a:ext cx="48" cy="48"/>
            </a:xfrm>
            <a:prstGeom prst="ellipse">
              <a:avLst/>
            </a:prstGeom>
            <a:solidFill>
              <a:srgbClr val="00CC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5548" name="Oval 140"/>
            <p:cNvSpPr>
              <a:spLocks noChangeArrowheads="1"/>
            </p:cNvSpPr>
            <p:nvPr/>
          </p:nvSpPr>
          <p:spPr bwMode="auto">
            <a:xfrm rot="-5400000">
              <a:off x="2879" y="2063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5549" name="Oval 141"/>
            <p:cNvSpPr>
              <a:spLocks noChangeArrowheads="1"/>
            </p:cNvSpPr>
            <p:nvPr/>
          </p:nvSpPr>
          <p:spPr bwMode="auto">
            <a:xfrm rot="-5400000">
              <a:off x="2735" y="2063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5550" name="Oval 142"/>
            <p:cNvSpPr>
              <a:spLocks noChangeArrowheads="1"/>
            </p:cNvSpPr>
            <p:nvPr/>
          </p:nvSpPr>
          <p:spPr bwMode="auto">
            <a:xfrm rot="-5400000">
              <a:off x="2592" y="1296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5551" name="Oval 143"/>
            <p:cNvSpPr>
              <a:spLocks noChangeArrowheads="1"/>
            </p:cNvSpPr>
            <p:nvPr/>
          </p:nvSpPr>
          <p:spPr bwMode="auto">
            <a:xfrm rot="-5400000">
              <a:off x="1776" y="1392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5552" name="Oval 144"/>
            <p:cNvSpPr>
              <a:spLocks noChangeArrowheads="1"/>
            </p:cNvSpPr>
            <p:nvPr/>
          </p:nvSpPr>
          <p:spPr bwMode="auto">
            <a:xfrm rot="-5400000">
              <a:off x="1920" y="1584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5553" name="Oval 145"/>
            <p:cNvSpPr>
              <a:spLocks noChangeArrowheads="1"/>
            </p:cNvSpPr>
            <p:nvPr/>
          </p:nvSpPr>
          <p:spPr bwMode="auto">
            <a:xfrm rot="-5400000">
              <a:off x="1776" y="1584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5554" name="Oval 146"/>
            <p:cNvSpPr>
              <a:spLocks noChangeArrowheads="1"/>
            </p:cNvSpPr>
            <p:nvPr/>
          </p:nvSpPr>
          <p:spPr bwMode="auto">
            <a:xfrm rot="-5400000">
              <a:off x="2256" y="1296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5555" name="Oval 147"/>
            <p:cNvSpPr>
              <a:spLocks noChangeArrowheads="1"/>
            </p:cNvSpPr>
            <p:nvPr/>
          </p:nvSpPr>
          <p:spPr bwMode="auto">
            <a:xfrm rot="-5400000">
              <a:off x="2112" y="1296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5556" name="Oval 148"/>
            <p:cNvSpPr>
              <a:spLocks noChangeArrowheads="1"/>
            </p:cNvSpPr>
            <p:nvPr/>
          </p:nvSpPr>
          <p:spPr bwMode="auto">
            <a:xfrm rot="-5400000">
              <a:off x="2400" y="1296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5557" name="Oval 149"/>
            <p:cNvSpPr>
              <a:spLocks noChangeArrowheads="1"/>
            </p:cNvSpPr>
            <p:nvPr/>
          </p:nvSpPr>
          <p:spPr bwMode="auto">
            <a:xfrm rot="-5400000">
              <a:off x="1872" y="1488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5558" name="Oval 150"/>
            <p:cNvSpPr>
              <a:spLocks noChangeArrowheads="1"/>
            </p:cNvSpPr>
            <p:nvPr/>
          </p:nvSpPr>
          <p:spPr bwMode="auto">
            <a:xfrm>
              <a:off x="2304" y="244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5559" name="Oval 151"/>
            <p:cNvSpPr>
              <a:spLocks noChangeArrowheads="1"/>
            </p:cNvSpPr>
            <p:nvPr/>
          </p:nvSpPr>
          <p:spPr bwMode="auto">
            <a:xfrm>
              <a:off x="2112" y="244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5560" name="Oval 152"/>
            <p:cNvSpPr>
              <a:spLocks noChangeArrowheads="1"/>
            </p:cNvSpPr>
            <p:nvPr/>
          </p:nvSpPr>
          <p:spPr bwMode="auto">
            <a:xfrm rot="-5400000">
              <a:off x="2591" y="1775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5561" name="Oval 153"/>
            <p:cNvSpPr>
              <a:spLocks noChangeArrowheads="1"/>
            </p:cNvSpPr>
            <p:nvPr/>
          </p:nvSpPr>
          <p:spPr bwMode="auto">
            <a:xfrm rot="-5400000">
              <a:off x="2639" y="1967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5562" name="Oval 154"/>
            <p:cNvSpPr>
              <a:spLocks noChangeArrowheads="1"/>
            </p:cNvSpPr>
            <p:nvPr/>
          </p:nvSpPr>
          <p:spPr bwMode="auto">
            <a:xfrm rot="-5400000">
              <a:off x="2735" y="1871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785563" name="Group 155"/>
          <p:cNvGrpSpPr>
            <a:grpSpLocks/>
          </p:cNvGrpSpPr>
          <p:nvPr/>
        </p:nvGrpSpPr>
        <p:grpSpPr bwMode="auto">
          <a:xfrm>
            <a:off x="2514600" y="1981200"/>
            <a:ext cx="3733800" cy="2438400"/>
            <a:chOff x="1584" y="1248"/>
            <a:chExt cx="2352" cy="1536"/>
          </a:xfrm>
        </p:grpSpPr>
        <p:sp>
          <p:nvSpPr>
            <p:cNvPr id="785564" name="Oval 156"/>
            <p:cNvSpPr>
              <a:spLocks noChangeArrowheads="1"/>
            </p:cNvSpPr>
            <p:nvPr/>
          </p:nvSpPr>
          <p:spPr bwMode="auto">
            <a:xfrm rot="-1066936">
              <a:off x="1728" y="1248"/>
              <a:ext cx="864" cy="336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5565" name="Oval 157"/>
            <p:cNvSpPr>
              <a:spLocks noChangeArrowheads="1"/>
            </p:cNvSpPr>
            <p:nvPr/>
          </p:nvSpPr>
          <p:spPr bwMode="auto">
            <a:xfrm rot="-1981902">
              <a:off x="1584" y="1776"/>
              <a:ext cx="2352" cy="672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5566" name="Oval 158"/>
            <p:cNvSpPr>
              <a:spLocks noChangeArrowheads="1"/>
            </p:cNvSpPr>
            <p:nvPr/>
          </p:nvSpPr>
          <p:spPr bwMode="auto">
            <a:xfrm>
              <a:off x="3360" y="2544"/>
              <a:ext cx="240" cy="24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929390" y="5658787"/>
            <a:ext cx="7247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Does this still work with high-dimensional data?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7854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2" dur="500"/>
                                        <p:tgtEl>
                                          <p:spTgt spid="7855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27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457200"/>
            <a:ext cx="7394575" cy="722313"/>
          </a:xfrm>
          <a:noFill/>
          <a:ln/>
        </p:spPr>
        <p:txBody>
          <a:bodyPr anchor="b"/>
          <a:lstStyle/>
          <a:p>
            <a:pPr fontAlgn="ctr"/>
            <a:r>
              <a:rPr lang="en-US" altLang="ko-KR" sz="3200" b="1" dirty="0" err="1">
                <a:ea typeface="Kozuka Gothic Pro B" pitchFamily="34" charset="-128"/>
              </a:rPr>
              <a:t>Eigenfaces</a:t>
            </a:r>
            <a:endParaRPr lang="en-US" altLang="ko-KR" sz="3200" b="1" dirty="0">
              <a:ea typeface="Kozuka Gothic Pro B" pitchFamily="34" charset="-128"/>
            </a:endParaRPr>
          </a:p>
        </p:txBody>
      </p:sp>
      <p:grpSp>
        <p:nvGrpSpPr>
          <p:cNvPr id="438275" name="Group 3"/>
          <p:cNvGrpSpPr>
            <a:grpSpLocks/>
          </p:cNvGrpSpPr>
          <p:nvPr/>
        </p:nvGrpSpPr>
        <p:grpSpPr bwMode="auto">
          <a:xfrm>
            <a:off x="685800" y="1371600"/>
            <a:ext cx="7848600" cy="2806700"/>
            <a:chOff x="432" y="728"/>
            <a:chExt cx="4944" cy="1768"/>
          </a:xfrm>
        </p:grpSpPr>
        <p:grpSp>
          <p:nvGrpSpPr>
            <p:cNvPr id="438276" name="Group 4"/>
            <p:cNvGrpSpPr>
              <a:grpSpLocks/>
            </p:cNvGrpSpPr>
            <p:nvPr/>
          </p:nvGrpSpPr>
          <p:grpSpPr bwMode="auto">
            <a:xfrm>
              <a:off x="432" y="728"/>
              <a:ext cx="4944" cy="1768"/>
              <a:chOff x="432" y="728"/>
              <a:chExt cx="4944" cy="1768"/>
            </a:xfrm>
          </p:grpSpPr>
          <p:grpSp>
            <p:nvGrpSpPr>
              <p:cNvPr id="438277" name="Group 5"/>
              <p:cNvGrpSpPr>
                <a:grpSpLocks/>
              </p:cNvGrpSpPr>
              <p:nvPr/>
            </p:nvGrpSpPr>
            <p:grpSpPr bwMode="auto">
              <a:xfrm>
                <a:off x="432" y="1200"/>
                <a:ext cx="768" cy="960"/>
                <a:chOff x="432" y="1056"/>
                <a:chExt cx="768" cy="960"/>
              </a:xfrm>
            </p:grpSpPr>
            <p:sp>
              <p:nvSpPr>
                <p:cNvPr id="438278" name="Rectangle 6"/>
                <p:cNvSpPr>
                  <a:spLocks noChangeArrowheads="1"/>
                </p:cNvSpPr>
                <p:nvPr/>
              </p:nvSpPr>
              <p:spPr bwMode="auto">
                <a:xfrm>
                  <a:off x="432" y="1056"/>
                  <a:ext cx="192" cy="192"/>
                </a:xfrm>
                <a:prstGeom prst="rect">
                  <a:avLst/>
                </a:prstGeom>
                <a:solidFill>
                  <a:schemeClr val="accent1"/>
                </a:solidFill>
                <a:ln w="3175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38279" name="Rectangle 7"/>
                <p:cNvSpPr>
                  <a:spLocks noChangeArrowheads="1"/>
                </p:cNvSpPr>
                <p:nvPr/>
              </p:nvSpPr>
              <p:spPr bwMode="auto">
                <a:xfrm>
                  <a:off x="624" y="1056"/>
                  <a:ext cx="192" cy="192"/>
                </a:xfrm>
                <a:prstGeom prst="rect">
                  <a:avLst/>
                </a:prstGeom>
                <a:solidFill>
                  <a:schemeClr val="accent1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38280" name="Rectangle 8"/>
                <p:cNvSpPr>
                  <a:spLocks noChangeArrowheads="1"/>
                </p:cNvSpPr>
                <p:nvPr/>
              </p:nvSpPr>
              <p:spPr bwMode="auto">
                <a:xfrm>
                  <a:off x="816" y="1056"/>
                  <a:ext cx="192" cy="192"/>
                </a:xfrm>
                <a:prstGeom prst="rect">
                  <a:avLst/>
                </a:prstGeom>
                <a:solidFill>
                  <a:schemeClr val="accent1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38281" name="Rectangle 9"/>
                <p:cNvSpPr>
                  <a:spLocks noChangeArrowheads="1"/>
                </p:cNvSpPr>
                <p:nvPr/>
              </p:nvSpPr>
              <p:spPr bwMode="auto">
                <a:xfrm>
                  <a:off x="432" y="1248"/>
                  <a:ext cx="192" cy="192"/>
                </a:xfrm>
                <a:prstGeom prst="rect">
                  <a:avLst/>
                </a:prstGeom>
                <a:solidFill>
                  <a:schemeClr val="accent1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38282" name="Rectangle 10"/>
                <p:cNvSpPr>
                  <a:spLocks noChangeArrowheads="1"/>
                </p:cNvSpPr>
                <p:nvPr/>
              </p:nvSpPr>
              <p:spPr bwMode="auto">
                <a:xfrm>
                  <a:off x="1008" y="1056"/>
                  <a:ext cx="192" cy="192"/>
                </a:xfrm>
                <a:prstGeom prst="rect">
                  <a:avLst/>
                </a:prstGeom>
                <a:solidFill>
                  <a:schemeClr val="accent1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38283" name="Rectangle 11"/>
                <p:cNvSpPr>
                  <a:spLocks noChangeArrowheads="1"/>
                </p:cNvSpPr>
                <p:nvPr/>
              </p:nvSpPr>
              <p:spPr bwMode="auto">
                <a:xfrm>
                  <a:off x="624" y="1248"/>
                  <a:ext cx="192" cy="192"/>
                </a:xfrm>
                <a:prstGeom prst="rect">
                  <a:avLst/>
                </a:prstGeom>
                <a:solidFill>
                  <a:schemeClr val="accent1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38284" name="Rectangle 12"/>
                <p:cNvSpPr>
                  <a:spLocks noChangeArrowheads="1"/>
                </p:cNvSpPr>
                <p:nvPr/>
              </p:nvSpPr>
              <p:spPr bwMode="auto">
                <a:xfrm>
                  <a:off x="816" y="1248"/>
                  <a:ext cx="192" cy="192"/>
                </a:xfrm>
                <a:prstGeom prst="rect">
                  <a:avLst/>
                </a:prstGeom>
                <a:solidFill>
                  <a:schemeClr val="accent1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38285" name="Rectangle 13"/>
                <p:cNvSpPr>
                  <a:spLocks noChangeArrowheads="1"/>
                </p:cNvSpPr>
                <p:nvPr/>
              </p:nvSpPr>
              <p:spPr bwMode="auto">
                <a:xfrm>
                  <a:off x="1008" y="1248"/>
                  <a:ext cx="192" cy="192"/>
                </a:xfrm>
                <a:prstGeom prst="rect">
                  <a:avLst/>
                </a:prstGeom>
                <a:solidFill>
                  <a:schemeClr val="accent1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38286" name="Rectangle 14"/>
                <p:cNvSpPr>
                  <a:spLocks noChangeArrowheads="1"/>
                </p:cNvSpPr>
                <p:nvPr/>
              </p:nvSpPr>
              <p:spPr bwMode="auto">
                <a:xfrm>
                  <a:off x="432" y="1440"/>
                  <a:ext cx="192" cy="192"/>
                </a:xfrm>
                <a:prstGeom prst="rect">
                  <a:avLst/>
                </a:prstGeom>
                <a:solidFill>
                  <a:schemeClr val="accent1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38287" name="Rectangle 15"/>
                <p:cNvSpPr>
                  <a:spLocks noChangeArrowheads="1"/>
                </p:cNvSpPr>
                <p:nvPr/>
              </p:nvSpPr>
              <p:spPr bwMode="auto">
                <a:xfrm>
                  <a:off x="624" y="1440"/>
                  <a:ext cx="192" cy="192"/>
                </a:xfrm>
                <a:prstGeom prst="rect">
                  <a:avLst/>
                </a:prstGeom>
                <a:solidFill>
                  <a:schemeClr val="accent1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38288" name="Rectangle 16"/>
                <p:cNvSpPr>
                  <a:spLocks noChangeArrowheads="1"/>
                </p:cNvSpPr>
                <p:nvPr/>
              </p:nvSpPr>
              <p:spPr bwMode="auto">
                <a:xfrm>
                  <a:off x="816" y="1440"/>
                  <a:ext cx="192" cy="192"/>
                </a:xfrm>
                <a:prstGeom prst="rect">
                  <a:avLst/>
                </a:prstGeom>
                <a:solidFill>
                  <a:schemeClr val="accent1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38289" name="Rectangle 17"/>
                <p:cNvSpPr>
                  <a:spLocks noChangeArrowheads="1"/>
                </p:cNvSpPr>
                <p:nvPr/>
              </p:nvSpPr>
              <p:spPr bwMode="auto">
                <a:xfrm>
                  <a:off x="1008" y="1440"/>
                  <a:ext cx="192" cy="192"/>
                </a:xfrm>
                <a:prstGeom prst="rect">
                  <a:avLst/>
                </a:prstGeom>
                <a:solidFill>
                  <a:schemeClr val="accent1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38290" name="Rectangle 18"/>
                <p:cNvSpPr>
                  <a:spLocks noChangeArrowheads="1"/>
                </p:cNvSpPr>
                <p:nvPr/>
              </p:nvSpPr>
              <p:spPr bwMode="auto">
                <a:xfrm>
                  <a:off x="432" y="1632"/>
                  <a:ext cx="192" cy="192"/>
                </a:xfrm>
                <a:prstGeom prst="rect">
                  <a:avLst/>
                </a:prstGeom>
                <a:solidFill>
                  <a:schemeClr val="accent1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38291" name="Rectangle 19"/>
                <p:cNvSpPr>
                  <a:spLocks noChangeArrowheads="1"/>
                </p:cNvSpPr>
                <p:nvPr/>
              </p:nvSpPr>
              <p:spPr bwMode="auto">
                <a:xfrm>
                  <a:off x="624" y="1632"/>
                  <a:ext cx="192" cy="192"/>
                </a:xfrm>
                <a:prstGeom prst="rect">
                  <a:avLst/>
                </a:prstGeom>
                <a:solidFill>
                  <a:schemeClr val="accent1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38292" name="Rectangle 20"/>
                <p:cNvSpPr>
                  <a:spLocks noChangeArrowheads="1"/>
                </p:cNvSpPr>
                <p:nvPr/>
              </p:nvSpPr>
              <p:spPr bwMode="auto">
                <a:xfrm>
                  <a:off x="816" y="1632"/>
                  <a:ext cx="192" cy="192"/>
                </a:xfrm>
                <a:prstGeom prst="rect">
                  <a:avLst/>
                </a:prstGeom>
                <a:solidFill>
                  <a:schemeClr val="accent1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38293" name="Rectangle 21"/>
                <p:cNvSpPr>
                  <a:spLocks noChangeArrowheads="1"/>
                </p:cNvSpPr>
                <p:nvPr/>
              </p:nvSpPr>
              <p:spPr bwMode="auto">
                <a:xfrm>
                  <a:off x="1008" y="1632"/>
                  <a:ext cx="192" cy="192"/>
                </a:xfrm>
                <a:prstGeom prst="rect">
                  <a:avLst/>
                </a:prstGeom>
                <a:solidFill>
                  <a:schemeClr val="accent1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38294" name="Rectangle 22"/>
                <p:cNvSpPr>
                  <a:spLocks noChangeArrowheads="1"/>
                </p:cNvSpPr>
                <p:nvPr/>
              </p:nvSpPr>
              <p:spPr bwMode="auto">
                <a:xfrm>
                  <a:off x="1008" y="1824"/>
                  <a:ext cx="192" cy="192"/>
                </a:xfrm>
                <a:prstGeom prst="rect">
                  <a:avLst/>
                </a:prstGeom>
                <a:solidFill>
                  <a:schemeClr val="accent1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38295" name="Rectangle 23"/>
                <p:cNvSpPr>
                  <a:spLocks noChangeArrowheads="1"/>
                </p:cNvSpPr>
                <p:nvPr/>
              </p:nvSpPr>
              <p:spPr bwMode="auto">
                <a:xfrm>
                  <a:off x="816" y="1824"/>
                  <a:ext cx="192" cy="192"/>
                </a:xfrm>
                <a:prstGeom prst="rect">
                  <a:avLst/>
                </a:prstGeom>
                <a:solidFill>
                  <a:schemeClr val="accent1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38296" name="Rectangle 24"/>
                <p:cNvSpPr>
                  <a:spLocks noChangeArrowheads="1"/>
                </p:cNvSpPr>
                <p:nvPr/>
              </p:nvSpPr>
              <p:spPr bwMode="auto">
                <a:xfrm>
                  <a:off x="624" y="1824"/>
                  <a:ext cx="192" cy="192"/>
                </a:xfrm>
                <a:prstGeom prst="rect">
                  <a:avLst/>
                </a:prstGeom>
                <a:solidFill>
                  <a:schemeClr val="accent1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38297" name="Rectangle 25"/>
                <p:cNvSpPr>
                  <a:spLocks noChangeArrowheads="1"/>
                </p:cNvSpPr>
                <p:nvPr/>
              </p:nvSpPr>
              <p:spPr bwMode="auto">
                <a:xfrm>
                  <a:off x="432" y="1824"/>
                  <a:ext cx="192" cy="192"/>
                </a:xfrm>
                <a:prstGeom prst="rect">
                  <a:avLst/>
                </a:prstGeom>
                <a:solidFill>
                  <a:schemeClr val="accent1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438298" name="Group 26"/>
              <p:cNvGrpSpPr>
                <a:grpSpLocks/>
              </p:cNvGrpSpPr>
              <p:nvPr/>
            </p:nvGrpSpPr>
            <p:grpSpPr bwMode="auto">
              <a:xfrm>
                <a:off x="1536" y="912"/>
                <a:ext cx="192" cy="1584"/>
                <a:chOff x="1488" y="1440"/>
                <a:chExt cx="192" cy="1584"/>
              </a:xfrm>
            </p:grpSpPr>
            <p:sp>
              <p:nvSpPr>
                <p:cNvPr id="438299" name="Rectangle 27"/>
                <p:cNvSpPr>
                  <a:spLocks noChangeArrowheads="1"/>
                </p:cNvSpPr>
                <p:nvPr/>
              </p:nvSpPr>
              <p:spPr bwMode="auto">
                <a:xfrm>
                  <a:off x="1488" y="1440"/>
                  <a:ext cx="192" cy="192"/>
                </a:xfrm>
                <a:prstGeom prst="rect">
                  <a:avLst/>
                </a:prstGeom>
                <a:solidFill>
                  <a:schemeClr val="accent1"/>
                </a:solidFill>
                <a:ln w="3175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38300" name="Rectangle 28"/>
                <p:cNvSpPr>
                  <a:spLocks noChangeArrowheads="1"/>
                </p:cNvSpPr>
                <p:nvPr/>
              </p:nvSpPr>
              <p:spPr bwMode="auto">
                <a:xfrm>
                  <a:off x="1488" y="1632"/>
                  <a:ext cx="192" cy="192"/>
                </a:xfrm>
                <a:prstGeom prst="rect">
                  <a:avLst/>
                </a:prstGeom>
                <a:solidFill>
                  <a:schemeClr val="accent1"/>
                </a:solidFill>
                <a:ln w="3175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38301" name="Rectangle 29"/>
                <p:cNvSpPr>
                  <a:spLocks noChangeArrowheads="1"/>
                </p:cNvSpPr>
                <p:nvPr/>
              </p:nvSpPr>
              <p:spPr bwMode="auto">
                <a:xfrm>
                  <a:off x="1488" y="1824"/>
                  <a:ext cx="192" cy="192"/>
                </a:xfrm>
                <a:prstGeom prst="rect">
                  <a:avLst/>
                </a:prstGeom>
                <a:solidFill>
                  <a:schemeClr val="accent1"/>
                </a:solidFill>
                <a:ln w="3175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38302" name="Rectangle 30"/>
                <p:cNvSpPr>
                  <a:spLocks noChangeArrowheads="1"/>
                </p:cNvSpPr>
                <p:nvPr/>
              </p:nvSpPr>
              <p:spPr bwMode="auto">
                <a:xfrm>
                  <a:off x="1488" y="2016"/>
                  <a:ext cx="192" cy="192"/>
                </a:xfrm>
                <a:prstGeom prst="rect">
                  <a:avLst/>
                </a:prstGeom>
                <a:solidFill>
                  <a:schemeClr val="accent1"/>
                </a:solidFill>
                <a:ln w="3175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38303" name="Rectangle 31"/>
                <p:cNvSpPr>
                  <a:spLocks noChangeArrowheads="1"/>
                </p:cNvSpPr>
                <p:nvPr/>
              </p:nvSpPr>
              <p:spPr bwMode="auto">
                <a:xfrm>
                  <a:off x="1488" y="2640"/>
                  <a:ext cx="192" cy="192"/>
                </a:xfrm>
                <a:prstGeom prst="rect">
                  <a:avLst/>
                </a:prstGeom>
                <a:solidFill>
                  <a:schemeClr val="accent1"/>
                </a:solidFill>
                <a:ln w="3175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38304" name="Rectangle 32"/>
                <p:cNvSpPr>
                  <a:spLocks noChangeArrowheads="1"/>
                </p:cNvSpPr>
                <p:nvPr/>
              </p:nvSpPr>
              <p:spPr bwMode="auto">
                <a:xfrm>
                  <a:off x="1488" y="2832"/>
                  <a:ext cx="192" cy="192"/>
                </a:xfrm>
                <a:prstGeom prst="rect">
                  <a:avLst/>
                </a:prstGeom>
                <a:solidFill>
                  <a:schemeClr val="accent1"/>
                </a:solidFill>
                <a:ln w="3175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438305" name="Freeform 33"/>
              <p:cNvSpPr>
                <a:spLocks/>
              </p:cNvSpPr>
              <p:nvPr/>
            </p:nvSpPr>
            <p:spPr bwMode="auto">
              <a:xfrm>
                <a:off x="528" y="728"/>
                <a:ext cx="1104" cy="520"/>
              </a:xfrm>
              <a:custGeom>
                <a:avLst/>
                <a:gdLst/>
                <a:ahLst/>
                <a:cxnLst>
                  <a:cxn ang="0">
                    <a:pos x="0" y="520"/>
                  </a:cxn>
                  <a:cxn ang="0">
                    <a:pos x="288" y="40"/>
                  </a:cxn>
                  <a:cxn ang="0">
                    <a:pos x="1104" y="280"/>
                  </a:cxn>
                </a:cxnLst>
                <a:rect l="0" t="0" r="r" b="b"/>
                <a:pathLst>
                  <a:path w="1104" h="520">
                    <a:moveTo>
                      <a:pt x="0" y="520"/>
                    </a:moveTo>
                    <a:cubicBezTo>
                      <a:pt x="52" y="300"/>
                      <a:pt x="104" y="80"/>
                      <a:pt x="288" y="40"/>
                    </a:cubicBezTo>
                    <a:cubicBezTo>
                      <a:pt x="472" y="0"/>
                      <a:pt x="928" y="232"/>
                      <a:pt x="1104" y="280"/>
                    </a:cubicBezTo>
                  </a:path>
                </a:pathLst>
              </a:custGeom>
              <a:noFill/>
              <a:ln w="28575" cap="flat" cmpd="sng">
                <a:solidFill>
                  <a:schemeClr val="accent2"/>
                </a:solidFill>
                <a:prstDash val="solid"/>
                <a:miter lim="800000"/>
                <a:headEnd type="none" w="med" len="med"/>
                <a:tailEnd type="triangle" w="med" len="med"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438306" name="Freeform 34"/>
              <p:cNvSpPr>
                <a:spLocks/>
              </p:cNvSpPr>
              <p:nvPr/>
            </p:nvSpPr>
            <p:spPr bwMode="auto">
              <a:xfrm>
                <a:off x="720" y="992"/>
                <a:ext cx="912" cy="304"/>
              </a:xfrm>
              <a:custGeom>
                <a:avLst/>
                <a:gdLst/>
                <a:ahLst/>
                <a:cxnLst>
                  <a:cxn ang="0">
                    <a:pos x="0" y="304"/>
                  </a:cxn>
                  <a:cxn ang="0">
                    <a:pos x="288" y="16"/>
                  </a:cxn>
                  <a:cxn ang="0">
                    <a:pos x="912" y="208"/>
                  </a:cxn>
                </a:cxnLst>
                <a:rect l="0" t="0" r="r" b="b"/>
                <a:pathLst>
                  <a:path w="912" h="304">
                    <a:moveTo>
                      <a:pt x="0" y="304"/>
                    </a:moveTo>
                    <a:cubicBezTo>
                      <a:pt x="68" y="168"/>
                      <a:pt x="136" y="32"/>
                      <a:pt x="288" y="16"/>
                    </a:cubicBezTo>
                    <a:cubicBezTo>
                      <a:pt x="440" y="0"/>
                      <a:pt x="676" y="104"/>
                      <a:pt x="912" y="208"/>
                    </a:cubicBezTo>
                  </a:path>
                </a:pathLst>
              </a:custGeom>
              <a:noFill/>
              <a:ln w="28575" cap="flat" cmpd="sng">
                <a:solidFill>
                  <a:schemeClr val="accent2"/>
                </a:solidFill>
                <a:prstDash val="solid"/>
                <a:miter lim="800000"/>
                <a:headEnd type="none" w="med" len="med"/>
                <a:tailEnd type="triangle" w="med" len="med"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438307" name="Freeform 35"/>
              <p:cNvSpPr>
                <a:spLocks/>
              </p:cNvSpPr>
              <p:nvPr/>
            </p:nvSpPr>
            <p:spPr bwMode="auto">
              <a:xfrm>
                <a:off x="1152" y="2112"/>
                <a:ext cx="528" cy="336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96" y="288"/>
                  </a:cxn>
                  <a:cxn ang="0">
                    <a:pos x="528" y="288"/>
                  </a:cxn>
                </a:cxnLst>
                <a:rect l="0" t="0" r="r" b="b"/>
                <a:pathLst>
                  <a:path w="528" h="336">
                    <a:moveTo>
                      <a:pt x="0" y="0"/>
                    </a:moveTo>
                    <a:cubicBezTo>
                      <a:pt x="4" y="120"/>
                      <a:pt x="8" y="240"/>
                      <a:pt x="96" y="288"/>
                    </a:cubicBezTo>
                    <a:cubicBezTo>
                      <a:pt x="184" y="336"/>
                      <a:pt x="356" y="312"/>
                      <a:pt x="528" y="288"/>
                    </a:cubicBezTo>
                  </a:path>
                </a:pathLst>
              </a:custGeom>
              <a:noFill/>
              <a:ln w="28575" cap="flat" cmpd="sng">
                <a:solidFill>
                  <a:schemeClr val="accent2"/>
                </a:solidFill>
                <a:prstDash val="solid"/>
                <a:miter lim="800000"/>
                <a:headEnd type="none" w="med" len="med"/>
                <a:tailEnd type="triangle" w="med" len="med"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438308" name="AutoShape 36"/>
              <p:cNvSpPr>
                <a:spLocks noChangeArrowheads="1"/>
              </p:cNvSpPr>
              <p:nvPr/>
            </p:nvSpPr>
            <p:spPr bwMode="auto">
              <a:xfrm>
                <a:off x="1872" y="1536"/>
                <a:ext cx="384" cy="288"/>
              </a:xfrm>
              <a:prstGeom prst="rightArrow">
                <a:avLst>
                  <a:gd name="adj1" fmla="val 50000"/>
                  <a:gd name="adj2" fmla="val 33333"/>
                </a:avLst>
              </a:prstGeom>
              <a:solidFill>
                <a:schemeClr val="hlink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8309" name="Rectangle 37"/>
              <p:cNvSpPr>
                <a:spLocks noChangeArrowheads="1"/>
              </p:cNvSpPr>
              <p:nvPr/>
            </p:nvSpPr>
            <p:spPr bwMode="auto">
              <a:xfrm>
                <a:off x="2304" y="1296"/>
                <a:ext cx="1104" cy="768"/>
              </a:xfrm>
              <a:prstGeom prst="rect">
                <a:avLst/>
              </a:prstGeom>
              <a:solidFill>
                <a:srgbClr val="99FF6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8310" name="Text Box 38"/>
              <p:cNvSpPr txBox="1">
                <a:spLocks noChangeArrowheads="1"/>
              </p:cNvSpPr>
              <p:nvPr/>
            </p:nvSpPr>
            <p:spPr bwMode="auto">
              <a:xfrm>
                <a:off x="2448" y="1488"/>
                <a:ext cx="816" cy="3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 eaLnBrk="1" latinLnBrk="1" hangingPunct="1">
                  <a:spcBef>
                    <a:spcPct val="50000"/>
                  </a:spcBef>
                </a:pPr>
                <a:r>
                  <a:rPr kumimoji="1" lang="en-US" altLang="ko-KR" sz="3200" dirty="0">
                    <a:solidFill>
                      <a:srgbClr val="0000FF"/>
                    </a:solidFill>
                    <a:latin typeface="Tahoma" pitchFamily="34" charset="0"/>
                    <a:ea typeface="Kozuka Gothic Pro B" pitchFamily="34" charset="-128"/>
                  </a:rPr>
                  <a:t>PCA</a:t>
                </a:r>
              </a:p>
            </p:txBody>
          </p:sp>
          <p:sp>
            <p:nvSpPr>
              <p:cNvPr id="438311" name="AutoShape 39"/>
              <p:cNvSpPr>
                <a:spLocks noChangeArrowheads="1"/>
              </p:cNvSpPr>
              <p:nvPr/>
            </p:nvSpPr>
            <p:spPr bwMode="auto">
              <a:xfrm>
                <a:off x="3504" y="1536"/>
                <a:ext cx="384" cy="288"/>
              </a:xfrm>
              <a:prstGeom prst="rightArrow">
                <a:avLst>
                  <a:gd name="adj1" fmla="val 50000"/>
                  <a:gd name="adj2" fmla="val 33333"/>
                </a:avLst>
              </a:prstGeom>
              <a:solidFill>
                <a:schemeClr val="hlink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8312" name="Rectangle 40"/>
              <p:cNvSpPr>
                <a:spLocks noChangeArrowheads="1"/>
              </p:cNvSpPr>
              <p:nvPr/>
            </p:nvSpPr>
            <p:spPr bwMode="auto">
              <a:xfrm>
                <a:off x="3936" y="1296"/>
                <a:ext cx="1440" cy="768"/>
              </a:xfrm>
              <a:prstGeom prst="rect">
                <a:avLst/>
              </a:prstGeom>
              <a:solidFill>
                <a:srgbClr val="99FF6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8313" name="Text Box 41"/>
              <p:cNvSpPr txBox="1">
                <a:spLocks noChangeArrowheads="1"/>
              </p:cNvSpPr>
              <p:nvPr/>
            </p:nvSpPr>
            <p:spPr bwMode="auto">
              <a:xfrm>
                <a:off x="4080" y="1344"/>
                <a:ext cx="1200" cy="63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 eaLnBrk="1" latinLnBrk="1" hangingPunct="1">
                  <a:spcBef>
                    <a:spcPct val="50000"/>
                  </a:spcBef>
                </a:pPr>
                <a:r>
                  <a:rPr kumimoji="1" lang="en-US" altLang="ko-KR" sz="2000" dirty="0">
                    <a:solidFill>
                      <a:srgbClr val="0000FF"/>
                    </a:solidFill>
                    <a:latin typeface="Tahoma" pitchFamily="34" charset="0"/>
                    <a:ea typeface="Kozuka Gothic Pro B" pitchFamily="34" charset="-128"/>
                  </a:rPr>
                  <a:t>Low Dimensional Representation</a:t>
                </a:r>
              </a:p>
            </p:txBody>
          </p:sp>
        </p:grpSp>
        <p:grpSp>
          <p:nvGrpSpPr>
            <p:cNvPr id="438314" name="Group 42"/>
            <p:cNvGrpSpPr>
              <a:grpSpLocks/>
            </p:cNvGrpSpPr>
            <p:nvPr/>
          </p:nvGrpSpPr>
          <p:grpSpPr bwMode="auto">
            <a:xfrm>
              <a:off x="1606" y="1745"/>
              <a:ext cx="48" cy="310"/>
              <a:chOff x="1606" y="1745"/>
              <a:chExt cx="48" cy="310"/>
            </a:xfrm>
          </p:grpSpPr>
          <p:sp>
            <p:nvSpPr>
              <p:cNvPr id="438315" name="Oval 43"/>
              <p:cNvSpPr>
                <a:spLocks noChangeArrowheads="1"/>
              </p:cNvSpPr>
              <p:nvPr/>
            </p:nvSpPr>
            <p:spPr bwMode="auto">
              <a:xfrm>
                <a:off x="1606" y="2007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8316" name="Oval 44"/>
              <p:cNvSpPr>
                <a:spLocks noChangeArrowheads="1"/>
              </p:cNvSpPr>
              <p:nvPr/>
            </p:nvSpPr>
            <p:spPr bwMode="auto">
              <a:xfrm>
                <a:off x="1606" y="1872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8317" name="Oval 45"/>
              <p:cNvSpPr>
                <a:spLocks noChangeArrowheads="1"/>
              </p:cNvSpPr>
              <p:nvPr/>
            </p:nvSpPr>
            <p:spPr bwMode="auto">
              <a:xfrm>
                <a:off x="1606" y="1745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438318" name="Group 46"/>
          <p:cNvGrpSpPr>
            <a:grpSpLocks/>
          </p:cNvGrpSpPr>
          <p:nvPr/>
        </p:nvGrpSpPr>
        <p:grpSpPr bwMode="auto">
          <a:xfrm>
            <a:off x="152400" y="4953000"/>
            <a:ext cx="8763000" cy="838200"/>
            <a:chOff x="0" y="3120"/>
            <a:chExt cx="5520" cy="528"/>
          </a:xfrm>
        </p:grpSpPr>
        <p:pic>
          <p:nvPicPr>
            <p:cNvPr id="438319" name="Picture 47" descr="eig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872" y="3120"/>
              <a:ext cx="432" cy="528"/>
            </a:xfrm>
            <a:prstGeom prst="rect">
              <a:avLst/>
            </a:prstGeom>
            <a:noFill/>
          </p:spPr>
        </p:pic>
        <p:pic>
          <p:nvPicPr>
            <p:cNvPr id="438320" name="Picture 48" descr="1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0" y="3120"/>
              <a:ext cx="432" cy="528"/>
            </a:xfrm>
            <a:prstGeom prst="rect">
              <a:avLst/>
            </a:prstGeom>
            <a:noFill/>
          </p:spPr>
        </p:pic>
        <p:sp>
          <p:nvSpPr>
            <p:cNvPr id="438321" name="Text Box 49"/>
            <p:cNvSpPr txBox="1">
              <a:spLocks noChangeArrowheads="1"/>
            </p:cNvSpPr>
            <p:nvPr/>
          </p:nvSpPr>
          <p:spPr bwMode="auto">
            <a:xfrm>
              <a:off x="432" y="3264"/>
              <a:ext cx="336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1" latinLnBrk="1" hangingPunct="1">
                <a:spcBef>
                  <a:spcPct val="50000"/>
                </a:spcBef>
              </a:pPr>
              <a:r>
                <a:rPr kumimoji="1" lang="en-US" altLang="ko-KR" sz="2000" dirty="0">
                  <a:latin typeface="Tahoma" pitchFamily="34" charset="0"/>
                  <a:ea typeface="Kozuka Gothic Pro B" pitchFamily="34" charset="-128"/>
                </a:rPr>
                <a:t>=</a:t>
              </a:r>
            </a:p>
          </p:txBody>
        </p:sp>
        <p:sp>
          <p:nvSpPr>
            <p:cNvPr id="438322" name="Text Box 50"/>
            <p:cNvSpPr txBox="1">
              <a:spLocks noChangeArrowheads="1"/>
            </p:cNvSpPr>
            <p:nvPr/>
          </p:nvSpPr>
          <p:spPr bwMode="auto">
            <a:xfrm>
              <a:off x="624" y="3264"/>
              <a:ext cx="576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1" latinLnBrk="1" hangingPunct="1">
                <a:spcBef>
                  <a:spcPct val="50000"/>
                </a:spcBef>
              </a:pPr>
              <a:r>
                <a:rPr kumimoji="1" lang="en-US" altLang="ko-KR" sz="2000" dirty="0">
                  <a:latin typeface="Tahoma" pitchFamily="34" charset="0"/>
                  <a:ea typeface="Kozuka Gothic Pro B" pitchFamily="34" charset="-128"/>
                </a:rPr>
                <a:t>a</a:t>
              </a:r>
              <a:r>
                <a:rPr kumimoji="1" lang="en-US" altLang="ko-KR" sz="2000" baseline="-25000" dirty="0">
                  <a:latin typeface="Tahoma" pitchFamily="34" charset="0"/>
                  <a:ea typeface="Kozuka Gothic Pro B" pitchFamily="34" charset="-128"/>
                </a:rPr>
                <a:t>1</a:t>
              </a:r>
              <a:r>
                <a:rPr kumimoji="1" lang="en-US" altLang="ko-KR" sz="2000" dirty="0">
                  <a:latin typeface="Tahoma" pitchFamily="34" charset="0"/>
                  <a:ea typeface="Kozuka Gothic Pro B" pitchFamily="34" charset="-128"/>
                </a:rPr>
                <a:t>×</a:t>
              </a:r>
            </a:p>
          </p:txBody>
        </p:sp>
        <p:sp>
          <p:nvSpPr>
            <p:cNvPr id="438323" name="Text Box 51"/>
            <p:cNvSpPr txBox="1">
              <a:spLocks noChangeArrowheads="1"/>
            </p:cNvSpPr>
            <p:nvPr/>
          </p:nvSpPr>
          <p:spPr bwMode="auto">
            <a:xfrm>
              <a:off x="1344" y="3264"/>
              <a:ext cx="336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1" latinLnBrk="1" hangingPunct="1">
                <a:spcBef>
                  <a:spcPct val="50000"/>
                </a:spcBef>
              </a:pPr>
              <a:r>
                <a:rPr kumimoji="1" lang="en-US" altLang="ko-KR" sz="2000" dirty="0">
                  <a:latin typeface="Tahoma" pitchFamily="34" charset="0"/>
                  <a:ea typeface="Kozuka Gothic Pro B" pitchFamily="34" charset="-128"/>
                </a:rPr>
                <a:t>+</a:t>
              </a:r>
            </a:p>
          </p:txBody>
        </p:sp>
        <p:grpSp>
          <p:nvGrpSpPr>
            <p:cNvPr id="438324" name="Group 52"/>
            <p:cNvGrpSpPr>
              <a:grpSpLocks/>
            </p:cNvGrpSpPr>
            <p:nvPr/>
          </p:nvGrpSpPr>
          <p:grpSpPr bwMode="auto">
            <a:xfrm rot="-5400000">
              <a:off x="4432" y="3250"/>
              <a:ext cx="47" cy="305"/>
              <a:chOff x="1606" y="1745"/>
              <a:chExt cx="48" cy="310"/>
            </a:xfrm>
          </p:grpSpPr>
          <p:sp>
            <p:nvSpPr>
              <p:cNvPr id="438325" name="Oval 53"/>
              <p:cNvSpPr>
                <a:spLocks noChangeArrowheads="1"/>
              </p:cNvSpPr>
              <p:nvPr/>
            </p:nvSpPr>
            <p:spPr bwMode="auto">
              <a:xfrm>
                <a:off x="1606" y="2007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8326" name="Oval 54"/>
              <p:cNvSpPr>
                <a:spLocks noChangeArrowheads="1"/>
              </p:cNvSpPr>
              <p:nvPr/>
            </p:nvSpPr>
            <p:spPr bwMode="auto">
              <a:xfrm>
                <a:off x="1606" y="1872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8327" name="Oval 55"/>
              <p:cNvSpPr>
                <a:spLocks noChangeArrowheads="1"/>
              </p:cNvSpPr>
              <p:nvPr/>
            </p:nvSpPr>
            <p:spPr bwMode="auto">
              <a:xfrm>
                <a:off x="1606" y="1745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pic>
          <p:nvPicPr>
            <p:cNvPr id="438328" name="Picture 56" descr="eig4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5088" y="3120"/>
              <a:ext cx="432" cy="528"/>
            </a:xfrm>
            <a:prstGeom prst="rect">
              <a:avLst/>
            </a:prstGeom>
            <a:noFill/>
          </p:spPr>
        </p:pic>
        <p:pic>
          <p:nvPicPr>
            <p:cNvPr id="438329" name="Picture 57" descr="eig1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960" y="3120"/>
              <a:ext cx="432" cy="528"/>
            </a:xfrm>
            <a:prstGeom prst="rect">
              <a:avLst/>
            </a:prstGeom>
            <a:noFill/>
          </p:spPr>
        </p:pic>
        <p:pic>
          <p:nvPicPr>
            <p:cNvPr id="438330" name="Picture 58" descr="fc3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2784" y="3120"/>
              <a:ext cx="432" cy="528"/>
            </a:xfrm>
            <a:prstGeom prst="rect">
              <a:avLst/>
            </a:prstGeom>
            <a:noFill/>
          </p:spPr>
        </p:pic>
        <p:pic>
          <p:nvPicPr>
            <p:cNvPr id="438331" name="Picture 59" descr="eig4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3696" y="3120"/>
              <a:ext cx="432" cy="528"/>
            </a:xfrm>
            <a:prstGeom prst="rect">
              <a:avLst/>
            </a:prstGeom>
            <a:noFill/>
          </p:spPr>
        </p:pic>
        <p:sp>
          <p:nvSpPr>
            <p:cNvPr id="438332" name="Text Box 60"/>
            <p:cNvSpPr txBox="1">
              <a:spLocks noChangeArrowheads="1"/>
            </p:cNvSpPr>
            <p:nvPr/>
          </p:nvSpPr>
          <p:spPr bwMode="auto">
            <a:xfrm>
              <a:off x="1536" y="3264"/>
              <a:ext cx="576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1" latinLnBrk="1" hangingPunct="1">
                <a:spcBef>
                  <a:spcPct val="50000"/>
                </a:spcBef>
              </a:pPr>
              <a:r>
                <a:rPr kumimoji="1" lang="en-US" altLang="ko-KR" sz="2000" dirty="0">
                  <a:latin typeface="Tahoma" pitchFamily="34" charset="0"/>
                  <a:ea typeface="Kozuka Gothic Pro B" pitchFamily="34" charset="-128"/>
                </a:rPr>
                <a:t>a</a:t>
              </a:r>
              <a:r>
                <a:rPr kumimoji="1" lang="en-US" altLang="ko-KR" sz="2000" baseline="-25000" dirty="0">
                  <a:latin typeface="Tahoma" pitchFamily="34" charset="0"/>
                  <a:ea typeface="Kozuka Gothic Pro B" pitchFamily="34" charset="-128"/>
                </a:rPr>
                <a:t>2</a:t>
              </a:r>
              <a:r>
                <a:rPr kumimoji="1" lang="en-US" altLang="ko-KR" sz="2000" dirty="0">
                  <a:latin typeface="Tahoma" pitchFamily="34" charset="0"/>
                  <a:ea typeface="Kozuka Gothic Pro B" pitchFamily="34" charset="-128"/>
                </a:rPr>
                <a:t>×</a:t>
              </a:r>
            </a:p>
          </p:txBody>
        </p:sp>
        <p:sp>
          <p:nvSpPr>
            <p:cNvPr id="438333" name="Text Box 61"/>
            <p:cNvSpPr txBox="1">
              <a:spLocks noChangeArrowheads="1"/>
            </p:cNvSpPr>
            <p:nvPr/>
          </p:nvSpPr>
          <p:spPr bwMode="auto">
            <a:xfrm>
              <a:off x="2256" y="3264"/>
              <a:ext cx="336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1" latinLnBrk="1" hangingPunct="1">
                <a:spcBef>
                  <a:spcPct val="50000"/>
                </a:spcBef>
              </a:pPr>
              <a:r>
                <a:rPr kumimoji="1" lang="en-US" altLang="ko-KR" sz="2000" dirty="0">
                  <a:latin typeface="Tahoma" pitchFamily="34" charset="0"/>
                  <a:ea typeface="Kozuka Gothic Pro B" pitchFamily="34" charset="-128"/>
                </a:rPr>
                <a:t>+</a:t>
              </a:r>
            </a:p>
          </p:txBody>
        </p:sp>
        <p:sp>
          <p:nvSpPr>
            <p:cNvPr id="438334" name="Text Box 62"/>
            <p:cNvSpPr txBox="1">
              <a:spLocks noChangeArrowheads="1"/>
            </p:cNvSpPr>
            <p:nvPr/>
          </p:nvSpPr>
          <p:spPr bwMode="auto">
            <a:xfrm>
              <a:off x="2448" y="3264"/>
              <a:ext cx="576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1" latinLnBrk="1" hangingPunct="1">
                <a:spcBef>
                  <a:spcPct val="50000"/>
                </a:spcBef>
              </a:pPr>
              <a:r>
                <a:rPr kumimoji="1" lang="en-US" altLang="ko-KR" sz="2000" dirty="0">
                  <a:latin typeface="Tahoma" pitchFamily="34" charset="0"/>
                  <a:ea typeface="Kozuka Gothic Pro B" pitchFamily="34" charset="-128"/>
                </a:rPr>
                <a:t>a</a:t>
              </a:r>
              <a:r>
                <a:rPr kumimoji="1" lang="en-US" altLang="ko-KR" sz="2000" baseline="-25000" dirty="0">
                  <a:latin typeface="Tahoma" pitchFamily="34" charset="0"/>
                  <a:ea typeface="Kozuka Gothic Pro B" pitchFamily="34" charset="-128"/>
                </a:rPr>
                <a:t>3</a:t>
              </a:r>
              <a:r>
                <a:rPr kumimoji="1" lang="en-US" altLang="ko-KR" sz="2000" dirty="0">
                  <a:latin typeface="Tahoma" pitchFamily="34" charset="0"/>
                  <a:ea typeface="Kozuka Gothic Pro B" pitchFamily="34" charset="-128"/>
                </a:rPr>
                <a:t>×</a:t>
              </a:r>
            </a:p>
          </p:txBody>
        </p:sp>
        <p:sp>
          <p:nvSpPr>
            <p:cNvPr id="438335" name="Text Box 63"/>
            <p:cNvSpPr txBox="1">
              <a:spLocks noChangeArrowheads="1"/>
            </p:cNvSpPr>
            <p:nvPr/>
          </p:nvSpPr>
          <p:spPr bwMode="auto">
            <a:xfrm>
              <a:off x="3168" y="3264"/>
              <a:ext cx="336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1" latinLnBrk="1" hangingPunct="1">
                <a:spcBef>
                  <a:spcPct val="50000"/>
                </a:spcBef>
              </a:pPr>
              <a:r>
                <a:rPr kumimoji="1" lang="en-US" altLang="ko-KR" sz="2000" dirty="0">
                  <a:latin typeface="Tahoma" pitchFamily="34" charset="0"/>
                  <a:ea typeface="Kozuka Gothic Pro B" pitchFamily="34" charset="-128"/>
                </a:rPr>
                <a:t>+</a:t>
              </a:r>
            </a:p>
          </p:txBody>
        </p:sp>
        <p:sp>
          <p:nvSpPr>
            <p:cNvPr id="438336" name="Text Box 64"/>
            <p:cNvSpPr txBox="1">
              <a:spLocks noChangeArrowheads="1"/>
            </p:cNvSpPr>
            <p:nvPr/>
          </p:nvSpPr>
          <p:spPr bwMode="auto">
            <a:xfrm>
              <a:off x="3360" y="3264"/>
              <a:ext cx="576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1" latinLnBrk="1" hangingPunct="1">
                <a:spcBef>
                  <a:spcPct val="50000"/>
                </a:spcBef>
              </a:pPr>
              <a:r>
                <a:rPr kumimoji="1" lang="en-US" altLang="ko-KR" sz="2000" dirty="0">
                  <a:latin typeface="Tahoma" pitchFamily="34" charset="0"/>
                  <a:ea typeface="Kozuka Gothic Pro B" pitchFamily="34" charset="-128"/>
                </a:rPr>
                <a:t>a</a:t>
              </a:r>
              <a:r>
                <a:rPr kumimoji="1" lang="en-US" altLang="ko-KR" sz="2000" baseline="-25000" dirty="0">
                  <a:latin typeface="Tahoma" pitchFamily="34" charset="0"/>
                  <a:ea typeface="Kozuka Gothic Pro B" pitchFamily="34" charset="-128"/>
                </a:rPr>
                <a:t>4</a:t>
              </a:r>
              <a:r>
                <a:rPr kumimoji="1" lang="en-US" altLang="ko-KR" sz="2000" dirty="0">
                  <a:latin typeface="Tahoma" pitchFamily="34" charset="0"/>
                  <a:ea typeface="Kozuka Gothic Pro B" pitchFamily="34" charset="-128"/>
                </a:rPr>
                <a:t>×</a:t>
              </a:r>
            </a:p>
          </p:txBody>
        </p:sp>
        <p:sp>
          <p:nvSpPr>
            <p:cNvPr id="438337" name="Text Box 65"/>
            <p:cNvSpPr txBox="1">
              <a:spLocks noChangeArrowheads="1"/>
            </p:cNvSpPr>
            <p:nvPr/>
          </p:nvSpPr>
          <p:spPr bwMode="auto">
            <a:xfrm>
              <a:off x="4080" y="3264"/>
              <a:ext cx="336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1" latinLnBrk="1" hangingPunct="1">
                <a:spcBef>
                  <a:spcPct val="50000"/>
                </a:spcBef>
              </a:pPr>
              <a:r>
                <a:rPr kumimoji="1" lang="en-US" altLang="ko-KR" sz="2000" dirty="0">
                  <a:latin typeface="Tahoma" pitchFamily="34" charset="0"/>
                  <a:ea typeface="Kozuka Gothic Pro B" pitchFamily="34" charset="-128"/>
                </a:rPr>
                <a:t>+</a:t>
              </a:r>
            </a:p>
          </p:txBody>
        </p:sp>
        <p:sp>
          <p:nvSpPr>
            <p:cNvPr id="438338" name="Text Box 66"/>
            <p:cNvSpPr txBox="1">
              <a:spLocks noChangeArrowheads="1"/>
            </p:cNvSpPr>
            <p:nvPr/>
          </p:nvSpPr>
          <p:spPr bwMode="auto">
            <a:xfrm>
              <a:off x="4080" y="3264"/>
              <a:ext cx="336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1" latinLnBrk="1" hangingPunct="1">
                <a:spcBef>
                  <a:spcPct val="50000"/>
                </a:spcBef>
              </a:pPr>
              <a:r>
                <a:rPr kumimoji="1" lang="en-US" altLang="ko-KR" sz="2000" dirty="0">
                  <a:latin typeface="Tahoma" pitchFamily="34" charset="0"/>
                  <a:ea typeface="Kozuka Gothic Pro B" pitchFamily="34" charset="-128"/>
                </a:rPr>
                <a:t>+</a:t>
              </a:r>
            </a:p>
          </p:txBody>
        </p:sp>
        <p:sp>
          <p:nvSpPr>
            <p:cNvPr id="438339" name="Text Box 67"/>
            <p:cNvSpPr txBox="1">
              <a:spLocks noChangeArrowheads="1"/>
            </p:cNvSpPr>
            <p:nvPr/>
          </p:nvSpPr>
          <p:spPr bwMode="auto">
            <a:xfrm>
              <a:off x="4608" y="3264"/>
              <a:ext cx="336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1" latinLnBrk="1" hangingPunct="1">
                <a:spcBef>
                  <a:spcPct val="50000"/>
                </a:spcBef>
              </a:pPr>
              <a:r>
                <a:rPr kumimoji="1" lang="en-US" altLang="ko-KR" sz="2000" dirty="0">
                  <a:latin typeface="Tahoma" pitchFamily="34" charset="0"/>
                  <a:ea typeface="Kozuka Gothic Pro B" pitchFamily="34" charset="-128"/>
                </a:rPr>
                <a:t>+</a:t>
              </a:r>
            </a:p>
          </p:txBody>
        </p:sp>
        <p:sp>
          <p:nvSpPr>
            <p:cNvPr id="438340" name="Text Box 68"/>
            <p:cNvSpPr txBox="1">
              <a:spLocks noChangeArrowheads="1"/>
            </p:cNvSpPr>
            <p:nvPr/>
          </p:nvSpPr>
          <p:spPr bwMode="auto">
            <a:xfrm>
              <a:off x="4752" y="3264"/>
              <a:ext cx="576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1" latinLnBrk="1" hangingPunct="1">
                <a:spcBef>
                  <a:spcPct val="50000"/>
                </a:spcBef>
              </a:pPr>
              <a:r>
                <a:rPr kumimoji="1" lang="en-US" altLang="ko-KR" sz="2000" dirty="0">
                  <a:latin typeface="Tahoma" pitchFamily="34" charset="0"/>
                  <a:ea typeface="Kozuka Gothic Pro B" pitchFamily="34" charset="-128"/>
                </a:rPr>
                <a:t>a</a:t>
              </a:r>
              <a:r>
                <a:rPr kumimoji="1" lang="en-US" altLang="ko-KR" sz="2000" baseline="-25000" dirty="0">
                  <a:latin typeface="Tahoma" pitchFamily="34" charset="0"/>
                  <a:ea typeface="Kozuka Gothic Pro B" pitchFamily="34" charset="-128"/>
                </a:rPr>
                <a:t>n</a:t>
              </a:r>
              <a:r>
                <a:rPr kumimoji="1" lang="en-US" altLang="ko-KR" sz="2000" dirty="0">
                  <a:latin typeface="Tahoma" pitchFamily="34" charset="0"/>
                  <a:ea typeface="Kozuka Gothic Pro B" pitchFamily="34" charset="-128"/>
                </a:rPr>
                <a:t>×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897535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000" y="0"/>
            <a:ext cx="8765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2472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Centering the Data</a:t>
            </a:r>
          </a:p>
        </p:txBody>
      </p:sp>
      <p:sp>
        <p:nvSpPr>
          <p:cNvPr id="78848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981200"/>
            <a:ext cx="4276725" cy="38862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 dirty="0"/>
              <a:t>Computing the mean of the data set</a:t>
            </a:r>
          </a:p>
          <a:p>
            <a:pPr>
              <a:lnSpc>
                <a:spcPct val="90000"/>
              </a:lnSpc>
            </a:pPr>
            <a:r>
              <a:rPr lang="en-US" sz="2800" dirty="0"/>
              <a:t>This is the “average” image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The average intensity at each pixel location</a:t>
            </a:r>
          </a:p>
          <a:p>
            <a:pPr>
              <a:lnSpc>
                <a:spcPct val="90000"/>
              </a:lnSpc>
            </a:pPr>
            <a:r>
              <a:rPr lang="en-US" sz="2400" dirty="0"/>
              <a:t>For a large enough group of people, this type of “ghost” is a common average</a:t>
            </a:r>
            <a:endParaRPr lang="en-US" sz="2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05" t="7471" r="10156" b="12092"/>
          <a:stretch/>
        </p:blipFill>
        <p:spPr>
          <a:xfrm>
            <a:off x="5006715" y="2151572"/>
            <a:ext cx="3942413" cy="3245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5484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73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PCA Input = Original - Average</a:t>
            </a:r>
          </a:p>
        </p:txBody>
      </p:sp>
      <p:sp>
        <p:nvSpPr>
          <p:cNvPr id="4" name="SMARTInkAnnotation1"/>
          <p:cNvSpPr/>
          <p:nvPr/>
        </p:nvSpPr>
        <p:spPr>
          <a:xfrm>
            <a:off x="71437" y="6813351"/>
            <a:ext cx="187524" cy="35720"/>
          </a:xfrm>
          <a:custGeom>
            <a:avLst/>
            <a:gdLst/>
            <a:ahLst/>
            <a:cxnLst/>
            <a:rect l="0" t="0" r="0" b="0"/>
            <a:pathLst>
              <a:path w="187524" h="35720">
                <a:moveTo>
                  <a:pt x="0" y="0"/>
                </a:moveTo>
                <a:lnTo>
                  <a:pt x="187523" y="35719"/>
                </a:lnTo>
              </a:path>
            </a:pathLst>
          </a:custGeom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581" y="653702"/>
            <a:ext cx="8364838" cy="6534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458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898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8077200" cy="1524000"/>
          </a:xfrm>
        </p:spPr>
        <p:txBody>
          <a:bodyPr/>
          <a:lstStyle/>
          <a:p>
            <a:r>
              <a:rPr lang="en-US" dirty="0"/>
              <a:t>Linear Combinations of Images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55442"/>
          </a:xfrm>
        </p:spPr>
        <p:txBody>
          <a:bodyPr>
            <a:normAutofit/>
          </a:bodyPr>
          <a:lstStyle/>
          <a:p>
            <a: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sz="3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 this data set, these are the (first three) principal components:</a:t>
            </a:r>
            <a:endParaRPr lang="en-US" dirty="0"/>
          </a:p>
          <a:p>
            <a: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lang="en-US" dirty="0"/>
          </a:p>
          <a:p>
            <a: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lang="en-US" dirty="0"/>
          </a:p>
          <a:p>
            <a: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lang="en-US" dirty="0"/>
          </a:p>
          <a:p>
            <a: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dirty="0"/>
              <a:t>Recall that a principal component is a vector in feature space</a:t>
            </a:r>
          </a:p>
          <a:p>
            <a:pPr lvl="1" indent="-342900">
              <a:buFont typeface="Arial" pitchFamily="34" charset="0"/>
              <a:buChar char="•"/>
              <a:defRPr/>
            </a:pPr>
            <a:r>
              <a:rPr lang="en-US" dirty="0"/>
              <a:t>If the feature vectors are images, the principal components can be viewed as images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140" y="2543361"/>
            <a:ext cx="2916835" cy="218439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1207" y="2543361"/>
            <a:ext cx="2916835" cy="218439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6380" y="2543361"/>
            <a:ext cx="2916834" cy="2184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4298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Eigenfaces</a:t>
            </a:r>
            <a:r>
              <a:rPr lang="en-US" dirty="0"/>
              <a:t>: Dimensionality Reduction</a:t>
            </a:r>
          </a:p>
        </p:txBody>
      </p:sp>
      <p:sp>
        <p:nvSpPr>
          <p:cNvPr id="9933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Eigenfaces</a:t>
            </a:r>
            <a:r>
              <a:rPr lang="en-US" dirty="0"/>
              <a:t> provide a means of applying </a:t>
            </a:r>
            <a:r>
              <a:rPr lang="en-US" i="1" dirty="0"/>
              <a:t>data compression (dimensionality reduction) </a:t>
            </a:r>
            <a:r>
              <a:rPr lang="en-US" dirty="0"/>
              <a:t>to faces for identification purposes</a:t>
            </a:r>
          </a:p>
          <a:p>
            <a:pPr lvl="1"/>
            <a:r>
              <a:rPr lang="en-US" dirty="0"/>
              <a:t>Input: Image (high-dimensional, # of pixels)</a:t>
            </a:r>
          </a:p>
          <a:p>
            <a:pPr lvl="1"/>
            <a:r>
              <a:rPr lang="en-US" dirty="0"/>
              <a:t>Output: (low-d) vector of PCA coordinates</a:t>
            </a:r>
          </a:p>
          <a:p>
            <a:endParaRPr lang="en-US" i="1" dirty="0"/>
          </a:p>
          <a:p>
            <a:r>
              <a:rPr lang="en-US" i="1" dirty="0" err="1"/>
              <a:t>Eigenfaces</a:t>
            </a:r>
            <a:r>
              <a:rPr lang="en-US" i="1" dirty="0"/>
              <a:t> can be summed</a:t>
            </a:r>
            <a:r>
              <a:rPr lang="en-US" dirty="0"/>
              <a:t> together to create an approximate rendering of a human face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2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Eigenfaces</a:t>
            </a:r>
            <a:r>
              <a:rPr lang="en-US" dirty="0"/>
              <a:t>: Dimensionality Reduction</a:t>
            </a:r>
          </a:p>
        </p:txBody>
      </p:sp>
      <p:sp>
        <p:nvSpPr>
          <p:cNvPr id="84992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447800"/>
            <a:ext cx="8229600" cy="4525963"/>
          </a:xfrm>
        </p:spPr>
        <p:txBody>
          <a:bodyPr/>
          <a:lstStyle/>
          <a:p>
            <a:r>
              <a:rPr lang="en-US" dirty="0"/>
              <a:t>We can represent an image as the avg. image + “how much of each principal vector it uses”</a:t>
            </a:r>
            <a:br>
              <a:rPr lang="en-US" dirty="0"/>
            </a:br>
            <a:endParaRPr lang="en-US" dirty="0"/>
          </a:p>
        </p:txBody>
      </p:sp>
      <p:sp>
        <p:nvSpPr>
          <p:cNvPr id="849928" name="Text Box 8"/>
          <p:cNvSpPr txBox="1">
            <a:spLocks noChangeArrowheads="1"/>
          </p:cNvSpPr>
          <p:nvPr/>
        </p:nvSpPr>
        <p:spPr bwMode="auto">
          <a:xfrm>
            <a:off x="4614446" y="4114800"/>
            <a:ext cx="33855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+</a:t>
            </a:r>
          </a:p>
        </p:txBody>
      </p:sp>
      <p:sp>
        <p:nvSpPr>
          <p:cNvPr id="849929" name="Text Box 9"/>
          <p:cNvSpPr txBox="1">
            <a:spLocks noChangeArrowheads="1"/>
          </p:cNvSpPr>
          <p:nvPr/>
        </p:nvSpPr>
        <p:spPr bwMode="auto">
          <a:xfrm>
            <a:off x="5029200" y="2895600"/>
            <a:ext cx="37338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6.30	   -1.61        -4.23</a:t>
            </a:r>
          </a:p>
        </p:txBody>
      </p:sp>
      <p:sp>
        <p:nvSpPr>
          <p:cNvPr id="849930" name="Text Box 10"/>
          <p:cNvSpPr txBox="1">
            <a:spLocks noChangeArrowheads="1"/>
          </p:cNvSpPr>
          <p:nvPr/>
        </p:nvSpPr>
        <p:spPr bwMode="auto">
          <a:xfrm>
            <a:off x="2574925" y="2971800"/>
            <a:ext cx="3397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=</a:t>
            </a:r>
          </a:p>
        </p:txBody>
      </p:sp>
      <p:sp>
        <p:nvSpPr>
          <p:cNvPr id="849931" name="Text Box 11"/>
          <p:cNvSpPr txBox="1">
            <a:spLocks noChangeArrowheads="1"/>
          </p:cNvSpPr>
          <p:nvPr/>
        </p:nvSpPr>
        <p:spPr bwMode="auto">
          <a:xfrm>
            <a:off x="3048000" y="5105400"/>
            <a:ext cx="1470595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 dirty="0" err="1">
                <a:latin typeface="Calibri" pitchFamily="34" charset="0"/>
              </a:rPr>
              <a:t>Avg</a:t>
            </a:r>
            <a:r>
              <a:rPr lang="en-US" sz="2400" dirty="0">
                <a:latin typeface="Calibri" pitchFamily="34" charset="0"/>
              </a:rPr>
              <a:t> Image</a:t>
            </a:r>
          </a:p>
        </p:txBody>
      </p:sp>
      <p:sp>
        <p:nvSpPr>
          <p:cNvPr id="20" name="Text Box 10"/>
          <p:cNvSpPr txBox="1">
            <a:spLocks noChangeArrowheads="1"/>
          </p:cNvSpPr>
          <p:nvPr/>
        </p:nvSpPr>
        <p:spPr bwMode="auto">
          <a:xfrm>
            <a:off x="2555875" y="5562600"/>
            <a:ext cx="3397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=</a:t>
            </a:r>
          </a:p>
        </p:txBody>
      </p:sp>
      <p:sp>
        <p:nvSpPr>
          <p:cNvPr id="21" name="Text Box 9"/>
          <p:cNvSpPr txBox="1">
            <a:spLocks noChangeArrowheads="1"/>
          </p:cNvSpPr>
          <p:nvPr/>
        </p:nvSpPr>
        <p:spPr bwMode="auto">
          <a:xfrm>
            <a:off x="5029200" y="5329535"/>
            <a:ext cx="37338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1.79	      1.13        0.63</a:t>
            </a:r>
          </a:p>
        </p:txBody>
      </p:sp>
      <p:pic>
        <p:nvPicPr>
          <p:cNvPr id="29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93" t="7619" r="9286" b="11429"/>
          <a:stretch/>
        </p:blipFill>
        <p:spPr bwMode="auto">
          <a:xfrm>
            <a:off x="3238501" y="3809142"/>
            <a:ext cx="1257299" cy="9872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6271" y="3860958"/>
            <a:ext cx="1380147" cy="103358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96924" y="3865746"/>
            <a:ext cx="1380147" cy="103358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38543" y="3854098"/>
            <a:ext cx="1380146" cy="103358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500181"/>
            <a:ext cx="1905000" cy="1905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707636"/>
            <a:ext cx="1905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064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9929" grpId="0"/>
      <p:bldP spid="21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0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Eigenfaces</a:t>
            </a:r>
            <a:r>
              <a:rPr lang="en-US" dirty="0"/>
              <a:t>: Reconstruction</a:t>
            </a:r>
          </a:p>
        </p:txBody>
      </p:sp>
      <p:sp>
        <p:nvSpPr>
          <p:cNvPr id="85401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None/>
            </a:pPr>
            <a:r>
              <a:rPr lang="en-US" dirty="0"/>
              <a:t>What does this combination </a:t>
            </a:r>
            <a:br>
              <a:rPr lang="en-US" dirty="0"/>
            </a:br>
            <a:r>
              <a:rPr lang="en-US" dirty="0"/>
              <a:t>look like?</a:t>
            </a:r>
          </a:p>
          <a:p>
            <a:pPr>
              <a:buFont typeface="Wingdings" pitchFamily="2" charset="2"/>
              <a:buNone/>
            </a:pPr>
            <a:endParaRPr lang="en-US" dirty="0"/>
          </a:p>
          <a:p>
            <a:pPr>
              <a:buFont typeface="Wingdings" pitchFamily="2" charset="2"/>
              <a:buNone/>
            </a:pPr>
            <a:endParaRPr lang="en-US" dirty="0"/>
          </a:p>
          <a:p>
            <a:pPr>
              <a:buFont typeface="Wingdings" pitchFamily="2" charset="2"/>
              <a:buNone/>
            </a:pPr>
            <a:endParaRPr lang="en-US" dirty="0"/>
          </a:p>
          <a:p>
            <a:pPr>
              <a:buFont typeface="Wingdings" pitchFamily="2" charset="2"/>
              <a:buNone/>
            </a:pPr>
            <a:endParaRPr lang="en-US" dirty="0"/>
          </a:p>
          <a:p>
            <a:pPr>
              <a:buFont typeface="Wingdings" pitchFamily="2" charset="2"/>
              <a:buNone/>
            </a:pPr>
            <a:endParaRPr lang="en-US" dirty="0"/>
          </a:p>
          <a:p>
            <a:pPr>
              <a:buFont typeface="Wingdings" pitchFamily="2" charset="2"/>
              <a:buNone/>
            </a:pPr>
            <a:endParaRPr lang="en-US" dirty="0"/>
          </a:p>
        </p:txBody>
      </p:sp>
      <p:sp>
        <p:nvSpPr>
          <p:cNvPr id="16" name="Text Box 8"/>
          <p:cNvSpPr txBox="1">
            <a:spLocks noChangeArrowheads="1"/>
          </p:cNvSpPr>
          <p:nvPr/>
        </p:nvSpPr>
        <p:spPr bwMode="auto">
          <a:xfrm>
            <a:off x="2432692" y="3551724"/>
            <a:ext cx="33855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+</a:t>
            </a:r>
          </a:p>
        </p:txBody>
      </p:sp>
      <p:sp>
        <p:nvSpPr>
          <p:cNvPr id="19" name="Text Box 9"/>
          <p:cNvSpPr txBox="1">
            <a:spLocks noChangeArrowheads="1"/>
          </p:cNvSpPr>
          <p:nvPr/>
        </p:nvSpPr>
        <p:spPr bwMode="auto">
          <a:xfrm>
            <a:off x="2847446" y="2332524"/>
            <a:ext cx="37338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6.30	   -1.61        -4.23     =</a:t>
            </a:r>
          </a:p>
        </p:txBody>
      </p:sp>
      <p:sp>
        <p:nvSpPr>
          <p:cNvPr id="25" name="Text Box 11"/>
          <p:cNvSpPr txBox="1">
            <a:spLocks noChangeArrowheads="1"/>
          </p:cNvSpPr>
          <p:nvPr/>
        </p:nvSpPr>
        <p:spPr bwMode="auto">
          <a:xfrm>
            <a:off x="866246" y="4542324"/>
            <a:ext cx="1470595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 dirty="0" err="1">
                <a:latin typeface="Calibri" pitchFamily="34" charset="0"/>
              </a:rPr>
              <a:t>Avg</a:t>
            </a:r>
            <a:r>
              <a:rPr lang="en-US" sz="2400" dirty="0">
                <a:latin typeface="Calibri" pitchFamily="34" charset="0"/>
              </a:rPr>
              <a:t> Image</a:t>
            </a:r>
          </a:p>
        </p:txBody>
      </p:sp>
      <p:sp>
        <p:nvSpPr>
          <p:cNvPr id="27" name="Text Box 9"/>
          <p:cNvSpPr txBox="1">
            <a:spLocks noChangeArrowheads="1"/>
          </p:cNvSpPr>
          <p:nvPr/>
        </p:nvSpPr>
        <p:spPr bwMode="auto">
          <a:xfrm>
            <a:off x="2847446" y="4766459"/>
            <a:ext cx="37338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1.79	      1.13        0.63    =</a:t>
            </a:r>
          </a:p>
        </p:txBody>
      </p:sp>
      <p:pic>
        <p:nvPicPr>
          <p:cNvPr id="28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93" t="7619" r="9286" b="11429"/>
          <a:stretch/>
        </p:blipFill>
        <p:spPr bwMode="auto">
          <a:xfrm>
            <a:off x="1056747" y="3246066"/>
            <a:ext cx="1257299" cy="9872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4517" y="3297882"/>
            <a:ext cx="1380147" cy="1033582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5170" y="3302670"/>
            <a:ext cx="1380147" cy="1033582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56789" y="3291022"/>
            <a:ext cx="1380146" cy="103358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36935" y="1417638"/>
            <a:ext cx="2667393" cy="199759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36935" y="3918963"/>
            <a:ext cx="2711647" cy="2030733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5507" y="2588491"/>
            <a:ext cx="1418782" cy="1418782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5507" y="4795946"/>
            <a:ext cx="1418782" cy="1418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060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err="1"/>
              <a:t>Eigenfaces</a:t>
            </a:r>
            <a:r>
              <a:rPr lang="en-US" altLang="ja-JP" dirty="0"/>
              <a:t> for Recognition</a:t>
            </a:r>
          </a:p>
        </p:txBody>
      </p:sp>
      <p:sp>
        <p:nvSpPr>
          <p:cNvPr id="16793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8229600" cy="2684721"/>
          </a:xfrm>
        </p:spPr>
        <p:txBody>
          <a:bodyPr>
            <a:normAutofit fontScale="85000" lnSpcReduction="20000"/>
          </a:bodyPr>
          <a:lstStyle/>
          <a:p>
            <a:r>
              <a:rPr lang="en-US" altLang="ja-JP" dirty="0"/>
              <a:t>ORL database of faces</a:t>
            </a:r>
          </a:p>
          <a:p>
            <a:pPr lvl="1"/>
            <a:r>
              <a:rPr lang="en-US" altLang="ja-JP" dirty="0"/>
              <a:t>Facial images of 16 persons each with 10 views are used</a:t>
            </a:r>
          </a:p>
          <a:p>
            <a:pPr lvl="2"/>
            <a:r>
              <a:rPr lang="en-US" altLang="ja-JP" dirty="0"/>
              <a:t>Variations in lighting and facial expression</a:t>
            </a:r>
          </a:p>
          <a:p>
            <a:pPr lvl="1"/>
            <a:r>
              <a:rPr lang="en-US" altLang="ja-JP" dirty="0"/>
              <a:t>Training set contains 16×7 images. </a:t>
            </a:r>
          </a:p>
          <a:p>
            <a:pPr lvl="1"/>
            <a:r>
              <a:rPr lang="en-US" altLang="ja-JP" dirty="0"/>
              <a:t>Test set contains 16×3 images</a:t>
            </a:r>
          </a:p>
          <a:p>
            <a:endParaRPr lang="en-US" altLang="ja-JP" dirty="0"/>
          </a:p>
          <a:p>
            <a:r>
              <a:rPr lang="en-US" altLang="ja-JP" dirty="0"/>
              <a:t>First three </a:t>
            </a:r>
            <a:r>
              <a:rPr lang="en-US" altLang="ja-JP" dirty="0" err="1"/>
              <a:t>eigenfaces</a:t>
            </a:r>
            <a:r>
              <a:rPr lang="en-US" altLang="ja-JP" dirty="0"/>
              <a:t> :</a:t>
            </a:r>
          </a:p>
        </p:txBody>
      </p:sp>
      <p:pic>
        <p:nvPicPr>
          <p:cNvPr id="167940" name="Picture 4" descr="eigen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90600" y="4419600"/>
            <a:ext cx="1627188" cy="1981200"/>
          </a:xfrm>
          <a:prstGeom prst="rect">
            <a:avLst/>
          </a:prstGeom>
          <a:noFill/>
        </p:spPr>
      </p:pic>
      <p:pic>
        <p:nvPicPr>
          <p:cNvPr id="167941" name="Picture 5" descr="eigen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200400" y="4419600"/>
            <a:ext cx="1627188" cy="1981200"/>
          </a:xfrm>
          <a:prstGeom prst="rect">
            <a:avLst/>
          </a:prstGeom>
          <a:noFill/>
        </p:spPr>
      </p:pic>
      <p:pic>
        <p:nvPicPr>
          <p:cNvPr id="167942" name="Picture 6" descr="eigen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459413" y="4419600"/>
            <a:ext cx="1627187" cy="1981200"/>
          </a:xfrm>
          <a:prstGeom prst="rect">
            <a:avLst/>
          </a:prstGeom>
          <a:noFill/>
        </p:spPr>
      </p:pic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457200"/>
            <a:ext cx="8229600" cy="952500"/>
          </a:xfrm>
        </p:spPr>
        <p:txBody>
          <a:bodyPr>
            <a:normAutofit/>
          </a:bodyPr>
          <a:lstStyle/>
          <a:p>
            <a:r>
              <a:rPr lang="en-US" altLang="ja-JP" sz="3600" dirty="0">
                <a:ea typeface="Arial Unicode MS" pitchFamily="34" charset="-128"/>
                <a:cs typeface="Arial Unicode MS" pitchFamily="34" charset="-128"/>
              </a:rPr>
              <a:t>Classification: PCA + 1-NN</a:t>
            </a:r>
          </a:p>
        </p:txBody>
      </p:sp>
      <p:sp>
        <p:nvSpPr>
          <p:cNvPr id="16896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571625"/>
            <a:ext cx="8229600" cy="4403725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ja-JP" sz="2400" dirty="0">
                <a:solidFill>
                  <a:srgbClr val="000000"/>
                </a:solidFill>
                <a:ea typeface="Arial Unicode MS" pitchFamily="34" charset="-128"/>
                <a:cs typeface="Arial Unicode MS" pitchFamily="34" charset="-128"/>
              </a:rPr>
              <a:t>Save average coefficients for each person</a:t>
            </a:r>
          </a:p>
          <a:p>
            <a:pPr>
              <a:lnSpc>
                <a:spcPct val="90000"/>
              </a:lnSpc>
            </a:pPr>
            <a:r>
              <a:rPr lang="en-US" altLang="ja-JP" sz="2400" dirty="0">
                <a:solidFill>
                  <a:srgbClr val="000000"/>
                </a:solidFill>
                <a:ea typeface="Arial Unicode MS" pitchFamily="34" charset="-128"/>
                <a:cs typeface="Arial Unicode MS" pitchFamily="34" charset="-128"/>
              </a:rPr>
              <a:t>Classify</a:t>
            </a:r>
            <a:r>
              <a:rPr lang="en-US" altLang="ja-JP" sz="2400" dirty="0"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altLang="ja-JP" sz="2400" dirty="0">
                <a:solidFill>
                  <a:srgbClr val="FF0000"/>
                </a:solidFill>
                <a:ea typeface="Arial Unicode MS" pitchFamily="34" charset="-128"/>
                <a:cs typeface="Arial Unicode MS" pitchFamily="34" charset="-128"/>
              </a:rPr>
              <a:t>new face as the person with the closest average</a:t>
            </a:r>
          </a:p>
          <a:p>
            <a:pPr>
              <a:lnSpc>
                <a:spcPct val="90000"/>
              </a:lnSpc>
            </a:pPr>
            <a:r>
              <a:rPr lang="en-US" altLang="ja-JP" sz="2400" dirty="0">
                <a:ea typeface="Arial Unicode MS" pitchFamily="34" charset="-128"/>
                <a:cs typeface="Arial Unicode MS" pitchFamily="34" charset="-128"/>
              </a:rPr>
              <a:t>Recognition accuracy increases with number of </a:t>
            </a:r>
            <a:r>
              <a:rPr lang="en-US" altLang="ja-JP" sz="2400" dirty="0" err="1">
                <a:ea typeface="Arial Unicode MS" pitchFamily="34" charset="-128"/>
                <a:cs typeface="Arial Unicode MS" pitchFamily="34" charset="-128"/>
              </a:rPr>
              <a:t>eigenfaces</a:t>
            </a:r>
            <a:endParaRPr lang="en-US" altLang="ja-JP" sz="2400" dirty="0">
              <a:ea typeface="Arial Unicode MS" pitchFamily="34" charset="-128"/>
              <a:cs typeface="Arial Unicode MS" pitchFamily="34" charset="-128"/>
            </a:endParaRPr>
          </a:p>
          <a:p>
            <a:pPr lvl="1">
              <a:lnSpc>
                <a:spcPct val="90000"/>
              </a:lnSpc>
            </a:pPr>
            <a:r>
              <a:rPr lang="en-US" altLang="ja-JP" sz="2000" dirty="0">
                <a:ea typeface="Arial Unicode MS" pitchFamily="34" charset="-128"/>
                <a:cs typeface="Arial Unicode MS" pitchFamily="34" charset="-128"/>
              </a:rPr>
              <a:t>Plateau around 15</a:t>
            </a:r>
          </a:p>
          <a:p>
            <a:pPr lvl="1">
              <a:lnSpc>
                <a:spcPct val="90000"/>
              </a:lnSpc>
            </a:pPr>
            <a:r>
              <a:rPr lang="en-US" altLang="ja-JP" sz="2000" dirty="0">
                <a:ea typeface="Arial Unicode MS" pitchFamily="34" charset="-128"/>
                <a:cs typeface="Arial Unicode MS" pitchFamily="34" charset="-128"/>
              </a:rPr>
              <a:t>Later </a:t>
            </a:r>
            <a:r>
              <a:rPr lang="en-US" altLang="ja-JP" sz="2000" dirty="0" err="1">
                <a:ea typeface="Arial Unicode MS" pitchFamily="34" charset="-128"/>
                <a:cs typeface="Arial Unicode MS" pitchFamily="34" charset="-128"/>
              </a:rPr>
              <a:t>eigenfaces</a:t>
            </a:r>
            <a:r>
              <a:rPr lang="en-US" altLang="ja-JP" sz="2000" dirty="0">
                <a:ea typeface="Arial Unicode MS" pitchFamily="34" charset="-128"/>
                <a:cs typeface="Arial Unicode MS" pitchFamily="34" charset="-128"/>
              </a:rPr>
              <a:t> do not help much with recognition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endParaRPr lang="en-US" altLang="ja-JP" sz="2400" dirty="0">
              <a:solidFill>
                <a:srgbClr val="000000"/>
              </a:solidFill>
              <a:ea typeface="Arial Unicode MS" pitchFamily="34" charset="-128"/>
              <a:cs typeface="Arial Unicode MS" pitchFamily="34" charset="-128"/>
            </a:endParaRP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endParaRPr lang="en-US" altLang="ja-JP" sz="2400" dirty="0">
              <a:solidFill>
                <a:srgbClr val="000000"/>
              </a:solidFill>
              <a:ea typeface="Arial Unicode MS" pitchFamily="34" charset="-128"/>
              <a:cs typeface="Arial Unicode MS" pitchFamily="34" charset="-128"/>
            </a:endParaRP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 altLang="ja-JP" sz="2400" dirty="0">
                <a:ea typeface="Arial Unicode MS" pitchFamily="34" charset="-128"/>
                <a:cs typeface="Arial Unicode MS" pitchFamily="34" charset="-128"/>
              </a:rPr>
              <a:t>						</a:t>
            </a:r>
            <a:endParaRPr lang="en-US" altLang="ja-JP" sz="2400" dirty="0">
              <a:solidFill>
                <a:srgbClr val="000000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68964" name="Rectangle 4"/>
          <p:cNvSpPr>
            <a:spLocks noChangeArrowheads="1"/>
          </p:cNvSpPr>
          <p:nvPr/>
        </p:nvSpPr>
        <p:spPr bwMode="auto">
          <a:xfrm>
            <a:off x="3257550" y="24003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en-US"/>
          </a:p>
        </p:txBody>
      </p:sp>
      <p:graphicFrame>
        <p:nvGraphicFramePr>
          <p:cNvPr id="168965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97203844"/>
              </p:ext>
            </p:extLst>
          </p:nvPr>
        </p:nvGraphicFramePr>
        <p:xfrm>
          <a:off x="968375" y="3406775"/>
          <a:ext cx="3235135" cy="31823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8981" name="Worksheet" r:id="rId4" imgW="2324191" imgH="1771574" progId="Excel.Sheet.8">
                  <p:embed/>
                </p:oleObj>
              </mc:Choice>
              <mc:Fallback>
                <p:oleObj name="Worksheet" r:id="rId4" imgW="2324191" imgH="1771574" progId="Excel.Sheet.8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8375" y="3406775"/>
                        <a:ext cx="3235135" cy="318235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4872251" y="4626591"/>
            <a:ext cx="4012442" cy="13665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 altLang="ja-JP" b="1" u="sng" dirty="0"/>
              <a:t>R</a:t>
            </a:r>
            <a:r>
              <a:rPr lang="en-US" altLang="ja-JP" b="1" u="sng" dirty="0">
                <a:solidFill>
                  <a:srgbClr val="000000"/>
                </a:solidFill>
              </a:rPr>
              <a:t>ecognition rates</a:t>
            </a:r>
            <a:r>
              <a:rPr lang="en-US" altLang="ja-JP" dirty="0">
                <a:solidFill>
                  <a:srgbClr val="000000"/>
                </a:solidFill>
              </a:rPr>
              <a:t> 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 altLang="ja-JP" dirty="0">
                <a:solidFill>
                  <a:srgbClr val="000000"/>
                </a:solidFill>
              </a:rPr>
              <a:t>d = 1	78%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 altLang="ja-JP" dirty="0">
                <a:solidFill>
                  <a:srgbClr val="000000"/>
                </a:solidFill>
              </a:rPr>
              <a:t>d = 15     89%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 altLang="ja-JP" dirty="0">
                <a:solidFill>
                  <a:srgbClr val="000000"/>
                </a:solidFill>
              </a:rPr>
              <a:t>d = 50 	 89%</a:t>
            </a:r>
          </a:p>
          <a:p>
            <a:endParaRPr lang="en-US" dirty="0"/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Recall: </a:t>
            </a:r>
            <a:r>
              <a:rPr lang="en-US" i="1" dirty="0"/>
              <a:t>Curse of Dimensionality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Coined by Bellman in 1961</a:t>
            </a:r>
          </a:p>
          <a:p>
            <a:r>
              <a:rPr lang="en-US" dirty="0"/>
              <a:t>Arises when analyzing and organizing data in high-dimensional spaces</a:t>
            </a:r>
          </a:p>
          <a:p>
            <a:pPr lvl="1"/>
            <a:r>
              <a:rPr lang="en-US" dirty="0"/>
              <a:t>Does not occur in low-dimensional settings</a:t>
            </a:r>
          </a:p>
          <a:p>
            <a:pPr lvl="1"/>
            <a:endParaRPr lang="en-US" dirty="0"/>
          </a:p>
          <a:p>
            <a:r>
              <a:rPr lang="en-US" dirty="0"/>
              <a:t>What is high-D?</a:t>
            </a:r>
          </a:p>
          <a:p>
            <a:pPr lvl="1"/>
            <a:r>
              <a:rPr lang="en-US" dirty="0"/>
              <a:t>high dimensional: hundreds, thousands of dimensions</a:t>
            </a:r>
          </a:p>
          <a:p>
            <a:pPr lvl="1"/>
            <a:r>
              <a:rPr lang="en-US" dirty="0"/>
              <a:t>low dimensional: usually &lt;10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95140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Eigenfaces</a:t>
            </a:r>
            <a:r>
              <a:rPr lang="en-US" dirty="0"/>
              <a:t> 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Developed in 1987 for face recognition</a:t>
            </a:r>
          </a:p>
          <a:p>
            <a:pPr lvl="1"/>
            <a:r>
              <a:rPr lang="en-US" dirty="0"/>
              <a:t>Pre-processing required</a:t>
            </a:r>
          </a:p>
          <a:p>
            <a:pPr lvl="2"/>
            <a:r>
              <a:rPr lang="en-US" dirty="0"/>
              <a:t>Same resolution for all data, align eyes, etc.</a:t>
            </a:r>
          </a:p>
          <a:p>
            <a:pPr lvl="1"/>
            <a:r>
              <a:rPr lang="en-US" dirty="0"/>
              <a:t>More sophisticated methods exist now</a:t>
            </a:r>
          </a:p>
          <a:p>
            <a:endParaRPr lang="en-US" dirty="0"/>
          </a:p>
          <a:p>
            <a:r>
              <a:rPr lang="en-US" dirty="0"/>
              <a:t>(Visual) example of PCA for dimensionality reduction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48701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490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dirty="0"/>
              <a:t>Notes on PCA</a:t>
            </a:r>
          </a:p>
        </p:txBody>
      </p:sp>
      <p:sp>
        <p:nvSpPr>
          <p:cNvPr id="831491" name="Rectangle 3"/>
          <p:cNvSpPr>
            <a:spLocks noGrp="1" noChangeArrowheads="1"/>
          </p:cNvSpPr>
          <p:nvPr>
            <p:ph idx="1"/>
          </p:nvPr>
        </p:nvSpPr>
        <p:spPr>
          <a:noFill/>
          <a:ln/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dirty="0"/>
              <a:t>PCA is </a:t>
            </a:r>
            <a:r>
              <a:rPr lang="en-US" i="1" u="sng" dirty="0"/>
              <a:t>not</a:t>
            </a:r>
            <a:r>
              <a:rPr lang="en-US" dirty="0"/>
              <a:t> the most sophisticated dimensionality reduction technique</a:t>
            </a:r>
            <a:endParaRPr lang="en-US" sz="4000" dirty="0"/>
          </a:p>
          <a:p>
            <a:pPr>
              <a:lnSpc>
                <a:spcPct val="90000"/>
              </a:lnSpc>
            </a:pPr>
            <a:r>
              <a:rPr lang="en-US" dirty="0"/>
              <a:t>Have we already learned others?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Neural nets, support vector machines etc. </a:t>
            </a:r>
          </a:p>
          <a:p>
            <a:pPr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r>
              <a:rPr lang="en-US" dirty="0"/>
              <a:t>Dimensionality reduction / feature selection is implicit for many PRML methods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14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14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538" name="Rectangle 2"/>
          <p:cNvSpPr>
            <a:spLocks noGrp="1" noChangeArrowheads="1"/>
          </p:cNvSpPr>
          <p:nvPr>
            <p:ph type="title"/>
          </p:nvPr>
        </p:nvSpPr>
        <p:spPr>
          <a:xfrm>
            <a:off x="827088" y="115888"/>
            <a:ext cx="7859712" cy="1296987"/>
          </a:xfrm>
        </p:spPr>
        <p:txBody>
          <a:bodyPr/>
          <a:lstStyle/>
          <a:p>
            <a:r>
              <a:rPr lang="en-US" dirty="0"/>
              <a:t>PCA Alternatives</a:t>
            </a:r>
          </a:p>
        </p:txBody>
      </p:sp>
      <p:sp>
        <p:nvSpPr>
          <p:cNvPr id="833539" name="Text Box 3"/>
          <p:cNvSpPr txBox="1">
            <a:spLocks noChangeArrowheads="1"/>
          </p:cNvSpPr>
          <p:nvPr/>
        </p:nvSpPr>
        <p:spPr bwMode="auto">
          <a:xfrm>
            <a:off x="1619250" y="2276475"/>
            <a:ext cx="6624638" cy="1004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en-US" sz="2400" b="1">
                <a:solidFill>
                  <a:schemeClr val="accent2"/>
                </a:solidFill>
                <a:cs typeface="Arial" charset="0"/>
              </a:rPr>
              <a:t>Relevant Component Analysis (RCA)</a:t>
            </a:r>
          </a:p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en-US" sz="2400" b="1">
                <a:solidFill>
                  <a:schemeClr val="accent2"/>
                </a:solidFill>
                <a:cs typeface="Arial" charset="0"/>
              </a:rPr>
              <a:t>Fisher Discriminant analysis (FDA)</a:t>
            </a:r>
          </a:p>
        </p:txBody>
      </p:sp>
      <p:sp>
        <p:nvSpPr>
          <p:cNvPr id="833540" name="Text Box 4"/>
          <p:cNvSpPr txBox="1">
            <a:spLocks noChangeArrowheads="1"/>
          </p:cNvSpPr>
          <p:nvPr/>
        </p:nvSpPr>
        <p:spPr bwMode="auto">
          <a:xfrm>
            <a:off x="1187450" y="1454150"/>
            <a:ext cx="6624638" cy="830997"/>
          </a:xfrm>
          <a:prstGeom prst="rect">
            <a:avLst/>
          </a:prstGeom>
          <a:solidFill>
            <a:schemeClr val="folHlink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en-US" sz="2400" b="1" dirty="0">
                <a:solidFill>
                  <a:schemeClr val="bg1"/>
                </a:solidFill>
                <a:cs typeface="Arial" charset="0"/>
              </a:rPr>
              <a:t>Are the maximal variance dimensions always the most relevant dimensions?</a:t>
            </a:r>
          </a:p>
        </p:txBody>
      </p:sp>
      <p:grpSp>
        <p:nvGrpSpPr>
          <p:cNvPr id="833541" name="Group 5"/>
          <p:cNvGrpSpPr>
            <a:grpSpLocks/>
          </p:cNvGrpSpPr>
          <p:nvPr/>
        </p:nvGrpSpPr>
        <p:grpSpPr bwMode="auto">
          <a:xfrm rot="-1519871">
            <a:off x="4356100" y="3573463"/>
            <a:ext cx="4464050" cy="2305050"/>
            <a:chOff x="1383" y="2568"/>
            <a:chExt cx="2812" cy="1452"/>
          </a:xfrm>
        </p:grpSpPr>
        <p:sp>
          <p:nvSpPr>
            <p:cNvPr id="833542" name="Oval 6"/>
            <p:cNvSpPr>
              <a:spLocks noChangeArrowheads="1"/>
            </p:cNvSpPr>
            <p:nvPr/>
          </p:nvSpPr>
          <p:spPr bwMode="auto">
            <a:xfrm>
              <a:off x="1383" y="3929"/>
              <a:ext cx="91" cy="91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3543" name="Oval 7"/>
            <p:cNvSpPr>
              <a:spLocks noChangeArrowheads="1"/>
            </p:cNvSpPr>
            <p:nvPr/>
          </p:nvSpPr>
          <p:spPr bwMode="auto">
            <a:xfrm>
              <a:off x="1564" y="3748"/>
              <a:ext cx="91" cy="91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3544" name="Oval 8"/>
            <p:cNvSpPr>
              <a:spLocks noChangeArrowheads="1"/>
            </p:cNvSpPr>
            <p:nvPr/>
          </p:nvSpPr>
          <p:spPr bwMode="auto">
            <a:xfrm>
              <a:off x="1564" y="3929"/>
              <a:ext cx="91" cy="91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3545" name="Oval 9"/>
            <p:cNvSpPr>
              <a:spLocks noChangeArrowheads="1"/>
            </p:cNvSpPr>
            <p:nvPr/>
          </p:nvSpPr>
          <p:spPr bwMode="auto">
            <a:xfrm>
              <a:off x="1383" y="3748"/>
              <a:ext cx="91" cy="91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3546" name="Oval 10"/>
            <p:cNvSpPr>
              <a:spLocks noChangeArrowheads="1"/>
            </p:cNvSpPr>
            <p:nvPr/>
          </p:nvSpPr>
          <p:spPr bwMode="auto">
            <a:xfrm>
              <a:off x="1746" y="3929"/>
              <a:ext cx="91" cy="91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3547" name="Oval 11"/>
            <p:cNvSpPr>
              <a:spLocks noChangeArrowheads="1"/>
            </p:cNvSpPr>
            <p:nvPr/>
          </p:nvSpPr>
          <p:spPr bwMode="auto">
            <a:xfrm>
              <a:off x="1927" y="3748"/>
              <a:ext cx="91" cy="91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3548" name="Oval 12"/>
            <p:cNvSpPr>
              <a:spLocks noChangeArrowheads="1"/>
            </p:cNvSpPr>
            <p:nvPr/>
          </p:nvSpPr>
          <p:spPr bwMode="auto">
            <a:xfrm>
              <a:off x="1927" y="3929"/>
              <a:ext cx="91" cy="91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3549" name="Oval 13"/>
            <p:cNvSpPr>
              <a:spLocks noChangeArrowheads="1"/>
            </p:cNvSpPr>
            <p:nvPr/>
          </p:nvSpPr>
          <p:spPr bwMode="auto">
            <a:xfrm>
              <a:off x="1746" y="3748"/>
              <a:ext cx="91" cy="91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3550" name="Oval 14"/>
            <p:cNvSpPr>
              <a:spLocks noChangeArrowheads="1"/>
            </p:cNvSpPr>
            <p:nvPr/>
          </p:nvSpPr>
          <p:spPr bwMode="auto">
            <a:xfrm>
              <a:off x="1383" y="3566"/>
              <a:ext cx="91" cy="91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3551" name="Oval 15"/>
            <p:cNvSpPr>
              <a:spLocks noChangeArrowheads="1"/>
            </p:cNvSpPr>
            <p:nvPr/>
          </p:nvSpPr>
          <p:spPr bwMode="auto">
            <a:xfrm>
              <a:off x="1564" y="3385"/>
              <a:ext cx="91" cy="91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3552" name="Oval 16"/>
            <p:cNvSpPr>
              <a:spLocks noChangeArrowheads="1"/>
            </p:cNvSpPr>
            <p:nvPr/>
          </p:nvSpPr>
          <p:spPr bwMode="auto">
            <a:xfrm>
              <a:off x="1564" y="3566"/>
              <a:ext cx="91" cy="91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3553" name="Oval 17"/>
            <p:cNvSpPr>
              <a:spLocks noChangeArrowheads="1"/>
            </p:cNvSpPr>
            <p:nvPr/>
          </p:nvSpPr>
          <p:spPr bwMode="auto">
            <a:xfrm>
              <a:off x="1383" y="3385"/>
              <a:ext cx="91" cy="91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3554" name="Oval 18"/>
            <p:cNvSpPr>
              <a:spLocks noChangeArrowheads="1"/>
            </p:cNvSpPr>
            <p:nvPr/>
          </p:nvSpPr>
          <p:spPr bwMode="auto">
            <a:xfrm>
              <a:off x="1746" y="3566"/>
              <a:ext cx="91" cy="91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3555" name="Oval 19"/>
            <p:cNvSpPr>
              <a:spLocks noChangeArrowheads="1"/>
            </p:cNvSpPr>
            <p:nvPr/>
          </p:nvSpPr>
          <p:spPr bwMode="auto">
            <a:xfrm>
              <a:off x="1927" y="3385"/>
              <a:ext cx="91" cy="91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3556" name="Oval 20"/>
            <p:cNvSpPr>
              <a:spLocks noChangeArrowheads="1"/>
            </p:cNvSpPr>
            <p:nvPr/>
          </p:nvSpPr>
          <p:spPr bwMode="auto">
            <a:xfrm>
              <a:off x="1927" y="3566"/>
              <a:ext cx="91" cy="91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3557" name="Oval 21"/>
            <p:cNvSpPr>
              <a:spLocks noChangeArrowheads="1"/>
            </p:cNvSpPr>
            <p:nvPr/>
          </p:nvSpPr>
          <p:spPr bwMode="auto">
            <a:xfrm>
              <a:off x="1746" y="3385"/>
              <a:ext cx="91" cy="91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3558" name="Oval 22"/>
            <p:cNvSpPr>
              <a:spLocks noChangeArrowheads="1"/>
            </p:cNvSpPr>
            <p:nvPr/>
          </p:nvSpPr>
          <p:spPr bwMode="auto">
            <a:xfrm>
              <a:off x="2109" y="3929"/>
              <a:ext cx="91" cy="91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3559" name="Oval 23"/>
            <p:cNvSpPr>
              <a:spLocks noChangeArrowheads="1"/>
            </p:cNvSpPr>
            <p:nvPr/>
          </p:nvSpPr>
          <p:spPr bwMode="auto">
            <a:xfrm>
              <a:off x="2290" y="3748"/>
              <a:ext cx="91" cy="91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3560" name="Oval 24"/>
            <p:cNvSpPr>
              <a:spLocks noChangeArrowheads="1"/>
            </p:cNvSpPr>
            <p:nvPr/>
          </p:nvSpPr>
          <p:spPr bwMode="auto">
            <a:xfrm>
              <a:off x="2290" y="3929"/>
              <a:ext cx="91" cy="91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3561" name="Oval 25"/>
            <p:cNvSpPr>
              <a:spLocks noChangeArrowheads="1"/>
            </p:cNvSpPr>
            <p:nvPr/>
          </p:nvSpPr>
          <p:spPr bwMode="auto">
            <a:xfrm>
              <a:off x="2109" y="3748"/>
              <a:ext cx="91" cy="91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3562" name="Oval 26"/>
            <p:cNvSpPr>
              <a:spLocks noChangeArrowheads="1"/>
            </p:cNvSpPr>
            <p:nvPr/>
          </p:nvSpPr>
          <p:spPr bwMode="auto">
            <a:xfrm>
              <a:off x="2472" y="3929"/>
              <a:ext cx="91" cy="91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3563" name="Oval 27"/>
            <p:cNvSpPr>
              <a:spLocks noChangeArrowheads="1"/>
            </p:cNvSpPr>
            <p:nvPr/>
          </p:nvSpPr>
          <p:spPr bwMode="auto">
            <a:xfrm>
              <a:off x="2653" y="3748"/>
              <a:ext cx="91" cy="91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3564" name="Oval 28"/>
            <p:cNvSpPr>
              <a:spLocks noChangeArrowheads="1"/>
            </p:cNvSpPr>
            <p:nvPr/>
          </p:nvSpPr>
          <p:spPr bwMode="auto">
            <a:xfrm>
              <a:off x="2653" y="3929"/>
              <a:ext cx="91" cy="91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3565" name="Oval 29"/>
            <p:cNvSpPr>
              <a:spLocks noChangeArrowheads="1"/>
            </p:cNvSpPr>
            <p:nvPr/>
          </p:nvSpPr>
          <p:spPr bwMode="auto">
            <a:xfrm>
              <a:off x="2472" y="3748"/>
              <a:ext cx="91" cy="91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3566" name="Oval 30"/>
            <p:cNvSpPr>
              <a:spLocks noChangeArrowheads="1"/>
            </p:cNvSpPr>
            <p:nvPr/>
          </p:nvSpPr>
          <p:spPr bwMode="auto">
            <a:xfrm>
              <a:off x="2109" y="3566"/>
              <a:ext cx="91" cy="91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3567" name="Oval 31"/>
            <p:cNvSpPr>
              <a:spLocks noChangeArrowheads="1"/>
            </p:cNvSpPr>
            <p:nvPr/>
          </p:nvSpPr>
          <p:spPr bwMode="auto">
            <a:xfrm>
              <a:off x="2290" y="3385"/>
              <a:ext cx="91" cy="91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3568" name="Oval 32"/>
            <p:cNvSpPr>
              <a:spLocks noChangeArrowheads="1"/>
            </p:cNvSpPr>
            <p:nvPr/>
          </p:nvSpPr>
          <p:spPr bwMode="auto">
            <a:xfrm>
              <a:off x="2290" y="3566"/>
              <a:ext cx="91" cy="91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3569" name="Oval 33"/>
            <p:cNvSpPr>
              <a:spLocks noChangeArrowheads="1"/>
            </p:cNvSpPr>
            <p:nvPr/>
          </p:nvSpPr>
          <p:spPr bwMode="auto">
            <a:xfrm>
              <a:off x="2109" y="3385"/>
              <a:ext cx="91" cy="91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3570" name="Oval 34"/>
            <p:cNvSpPr>
              <a:spLocks noChangeArrowheads="1"/>
            </p:cNvSpPr>
            <p:nvPr/>
          </p:nvSpPr>
          <p:spPr bwMode="auto">
            <a:xfrm>
              <a:off x="2472" y="3566"/>
              <a:ext cx="91" cy="91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3571" name="Oval 35"/>
            <p:cNvSpPr>
              <a:spLocks noChangeArrowheads="1"/>
            </p:cNvSpPr>
            <p:nvPr/>
          </p:nvSpPr>
          <p:spPr bwMode="auto">
            <a:xfrm>
              <a:off x="2653" y="3385"/>
              <a:ext cx="91" cy="91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3572" name="Oval 36"/>
            <p:cNvSpPr>
              <a:spLocks noChangeArrowheads="1"/>
            </p:cNvSpPr>
            <p:nvPr/>
          </p:nvSpPr>
          <p:spPr bwMode="auto">
            <a:xfrm>
              <a:off x="2653" y="3566"/>
              <a:ext cx="91" cy="91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3573" name="Oval 37"/>
            <p:cNvSpPr>
              <a:spLocks noChangeArrowheads="1"/>
            </p:cNvSpPr>
            <p:nvPr/>
          </p:nvSpPr>
          <p:spPr bwMode="auto">
            <a:xfrm>
              <a:off x="2472" y="3385"/>
              <a:ext cx="91" cy="91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3574" name="Oval 38"/>
            <p:cNvSpPr>
              <a:spLocks noChangeArrowheads="1"/>
            </p:cNvSpPr>
            <p:nvPr/>
          </p:nvSpPr>
          <p:spPr bwMode="auto">
            <a:xfrm>
              <a:off x="2834" y="3929"/>
              <a:ext cx="91" cy="91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3575" name="Oval 39"/>
            <p:cNvSpPr>
              <a:spLocks noChangeArrowheads="1"/>
            </p:cNvSpPr>
            <p:nvPr/>
          </p:nvSpPr>
          <p:spPr bwMode="auto">
            <a:xfrm>
              <a:off x="3015" y="3748"/>
              <a:ext cx="91" cy="91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3576" name="Oval 40"/>
            <p:cNvSpPr>
              <a:spLocks noChangeArrowheads="1"/>
            </p:cNvSpPr>
            <p:nvPr/>
          </p:nvSpPr>
          <p:spPr bwMode="auto">
            <a:xfrm>
              <a:off x="3015" y="3929"/>
              <a:ext cx="91" cy="91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3577" name="Oval 41"/>
            <p:cNvSpPr>
              <a:spLocks noChangeArrowheads="1"/>
            </p:cNvSpPr>
            <p:nvPr/>
          </p:nvSpPr>
          <p:spPr bwMode="auto">
            <a:xfrm>
              <a:off x="2834" y="3748"/>
              <a:ext cx="91" cy="91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3578" name="Oval 42"/>
            <p:cNvSpPr>
              <a:spLocks noChangeArrowheads="1"/>
            </p:cNvSpPr>
            <p:nvPr/>
          </p:nvSpPr>
          <p:spPr bwMode="auto">
            <a:xfrm>
              <a:off x="3197" y="3929"/>
              <a:ext cx="91" cy="91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3579" name="Oval 43"/>
            <p:cNvSpPr>
              <a:spLocks noChangeArrowheads="1"/>
            </p:cNvSpPr>
            <p:nvPr/>
          </p:nvSpPr>
          <p:spPr bwMode="auto">
            <a:xfrm>
              <a:off x="3378" y="3748"/>
              <a:ext cx="91" cy="91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3580" name="Oval 44"/>
            <p:cNvSpPr>
              <a:spLocks noChangeArrowheads="1"/>
            </p:cNvSpPr>
            <p:nvPr/>
          </p:nvSpPr>
          <p:spPr bwMode="auto">
            <a:xfrm>
              <a:off x="3378" y="3929"/>
              <a:ext cx="91" cy="91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3581" name="Oval 45"/>
            <p:cNvSpPr>
              <a:spLocks noChangeArrowheads="1"/>
            </p:cNvSpPr>
            <p:nvPr/>
          </p:nvSpPr>
          <p:spPr bwMode="auto">
            <a:xfrm>
              <a:off x="3197" y="3748"/>
              <a:ext cx="91" cy="91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3582" name="Oval 46"/>
            <p:cNvSpPr>
              <a:spLocks noChangeArrowheads="1"/>
            </p:cNvSpPr>
            <p:nvPr/>
          </p:nvSpPr>
          <p:spPr bwMode="auto">
            <a:xfrm>
              <a:off x="2834" y="3566"/>
              <a:ext cx="91" cy="91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3583" name="Oval 47"/>
            <p:cNvSpPr>
              <a:spLocks noChangeArrowheads="1"/>
            </p:cNvSpPr>
            <p:nvPr/>
          </p:nvSpPr>
          <p:spPr bwMode="auto">
            <a:xfrm>
              <a:off x="3015" y="3385"/>
              <a:ext cx="91" cy="91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3584" name="Oval 48"/>
            <p:cNvSpPr>
              <a:spLocks noChangeArrowheads="1"/>
            </p:cNvSpPr>
            <p:nvPr/>
          </p:nvSpPr>
          <p:spPr bwMode="auto">
            <a:xfrm>
              <a:off x="3015" y="3566"/>
              <a:ext cx="91" cy="91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3585" name="Oval 49"/>
            <p:cNvSpPr>
              <a:spLocks noChangeArrowheads="1"/>
            </p:cNvSpPr>
            <p:nvPr/>
          </p:nvSpPr>
          <p:spPr bwMode="auto">
            <a:xfrm>
              <a:off x="2834" y="3385"/>
              <a:ext cx="91" cy="91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3586" name="Oval 50"/>
            <p:cNvSpPr>
              <a:spLocks noChangeArrowheads="1"/>
            </p:cNvSpPr>
            <p:nvPr/>
          </p:nvSpPr>
          <p:spPr bwMode="auto">
            <a:xfrm>
              <a:off x="3197" y="3566"/>
              <a:ext cx="91" cy="91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3587" name="Oval 51"/>
            <p:cNvSpPr>
              <a:spLocks noChangeArrowheads="1"/>
            </p:cNvSpPr>
            <p:nvPr/>
          </p:nvSpPr>
          <p:spPr bwMode="auto">
            <a:xfrm>
              <a:off x="3378" y="3385"/>
              <a:ext cx="91" cy="91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3588" name="Oval 52"/>
            <p:cNvSpPr>
              <a:spLocks noChangeArrowheads="1"/>
            </p:cNvSpPr>
            <p:nvPr/>
          </p:nvSpPr>
          <p:spPr bwMode="auto">
            <a:xfrm>
              <a:off x="3378" y="3566"/>
              <a:ext cx="91" cy="91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3589" name="Oval 53"/>
            <p:cNvSpPr>
              <a:spLocks noChangeArrowheads="1"/>
            </p:cNvSpPr>
            <p:nvPr/>
          </p:nvSpPr>
          <p:spPr bwMode="auto">
            <a:xfrm>
              <a:off x="3197" y="3385"/>
              <a:ext cx="91" cy="91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3590" name="Oval 54"/>
            <p:cNvSpPr>
              <a:spLocks noChangeArrowheads="1"/>
            </p:cNvSpPr>
            <p:nvPr/>
          </p:nvSpPr>
          <p:spPr bwMode="auto">
            <a:xfrm>
              <a:off x="3560" y="3929"/>
              <a:ext cx="91" cy="91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3591" name="Oval 55"/>
            <p:cNvSpPr>
              <a:spLocks noChangeArrowheads="1"/>
            </p:cNvSpPr>
            <p:nvPr/>
          </p:nvSpPr>
          <p:spPr bwMode="auto">
            <a:xfrm>
              <a:off x="3741" y="3748"/>
              <a:ext cx="91" cy="91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3592" name="Oval 56"/>
            <p:cNvSpPr>
              <a:spLocks noChangeArrowheads="1"/>
            </p:cNvSpPr>
            <p:nvPr/>
          </p:nvSpPr>
          <p:spPr bwMode="auto">
            <a:xfrm>
              <a:off x="3741" y="3929"/>
              <a:ext cx="91" cy="91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3593" name="Oval 57"/>
            <p:cNvSpPr>
              <a:spLocks noChangeArrowheads="1"/>
            </p:cNvSpPr>
            <p:nvPr/>
          </p:nvSpPr>
          <p:spPr bwMode="auto">
            <a:xfrm>
              <a:off x="3560" y="3748"/>
              <a:ext cx="91" cy="91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3594" name="Oval 58"/>
            <p:cNvSpPr>
              <a:spLocks noChangeArrowheads="1"/>
            </p:cNvSpPr>
            <p:nvPr/>
          </p:nvSpPr>
          <p:spPr bwMode="auto">
            <a:xfrm>
              <a:off x="3923" y="3929"/>
              <a:ext cx="91" cy="91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3595" name="Oval 59"/>
            <p:cNvSpPr>
              <a:spLocks noChangeArrowheads="1"/>
            </p:cNvSpPr>
            <p:nvPr/>
          </p:nvSpPr>
          <p:spPr bwMode="auto">
            <a:xfrm>
              <a:off x="4104" y="3748"/>
              <a:ext cx="91" cy="91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3596" name="Oval 60"/>
            <p:cNvSpPr>
              <a:spLocks noChangeArrowheads="1"/>
            </p:cNvSpPr>
            <p:nvPr/>
          </p:nvSpPr>
          <p:spPr bwMode="auto">
            <a:xfrm>
              <a:off x="4104" y="3929"/>
              <a:ext cx="91" cy="91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3597" name="Oval 61"/>
            <p:cNvSpPr>
              <a:spLocks noChangeArrowheads="1"/>
            </p:cNvSpPr>
            <p:nvPr/>
          </p:nvSpPr>
          <p:spPr bwMode="auto">
            <a:xfrm>
              <a:off x="3923" y="3748"/>
              <a:ext cx="91" cy="91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3598" name="Oval 62"/>
            <p:cNvSpPr>
              <a:spLocks noChangeArrowheads="1"/>
            </p:cNvSpPr>
            <p:nvPr/>
          </p:nvSpPr>
          <p:spPr bwMode="auto">
            <a:xfrm>
              <a:off x="3560" y="3566"/>
              <a:ext cx="91" cy="91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3599" name="Oval 63"/>
            <p:cNvSpPr>
              <a:spLocks noChangeArrowheads="1"/>
            </p:cNvSpPr>
            <p:nvPr/>
          </p:nvSpPr>
          <p:spPr bwMode="auto">
            <a:xfrm>
              <a:off x="3741" y="3385"/>
              <a:ext cx="91" cy="91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3600" name="Oval 64"/>
            <p:cNvSpPr>
              <a:spLocks noChangeArrowheads="1"/>
            </p:cNvSpPr>
            <p:nvPr/>
          </p:nvSpPr>
          <p:spPr bwMode="auto">
            <a:xfrm>
              <a:off x="3741" y="3566"/>
              <a:ext cx="91" cy="91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3601" name="Oval 65"/>
            <p:cNvSpPr>
              <a:spLocks noChangeArrowheads="1"/>
            </p:cNvSpPr>
            <p:nvPr/>
          </p:nvSpPr>
          <p:spPr bwMode="auto">
            <a:xfrm>
              <a:off x="3560" y="3385"/>
              <a:ext cx="91" cy="91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3602" name="Oval 66"/>
            <p:cNvSpPr>
              <a:spLocks noChangeArrowheads="1"/>
            </p:cNvSpPr>
            <p:nvPr/>
          </p:nvSpPr>
          <p:spPr bwMode="auto">
            <a:xfrm>
              <a:off x="3923" y="3566"/>
              <a:ext cx="91" cy="91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3603" name="Oval 67"/>
            <p:cNvSpPr>
              <a:spLocks noChangeArrowheads="1"/>
            </p:cNvSpPr>
            <p:nvPr/>
          </p:nvSpPr>
          <p:spPr bwMode="auto">
            <a:xfrm>
              <a:off x="4104" y="3385"/>
              <a:ext cx="91" cy="91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3604" name="Oval 68"/>
            <p:cNvSpPr>
              <a:spLocks noChangeArrowheads="1"/>
            </p:cNvSpPr>
            <p:nvPr/>
          </p:nvSpPr>
          <p:spPr bwMode="auto">
            <a:xfrm>
              <a:off x="4104" y="3566"/>
              <a:ext cx="91" cy="91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3605" name="Oval 69"/>
            <p:cNvSpPr>
              <a:spLocks noChangeArrowheads="1"/>
            </p:cNvSpPr>
            <p:nvPr/>
          </p:nvSpPr>
          <p:spPr bwMode="auto">
            <a:xfrm>
              <a:off x="3923" y="3385"/>
              <a:ext cx="91" cy="91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3606" name="Oval 70"/>
            <p:cNvSpPr>
              <a:spLocks noChangeArrowheads="1"/>
            </p:cNvSpPr>
            <p:nvPr/>
          </p:nvSpPr>
          <p:spPr bwMode="auto">
            <a:xfrm>
              <a:off x="1383" y="3112"/>
              <a:ext cx="91" cy="91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3607" name="Oval 71"/>
            <p:cNvSpPr>
              <a:spLocks noChangeArrowheads="1"/>
            </p:cNvSpPr>
            <p:nvPr/>
          </p:nvSpPr>
          <p:spPr bwMode="auto">
            <a:xfrm>
              <a:off x="1564" y="2931"/>
              <a:ext cx="91" cy="91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3608" name="Oval 72"/>
            <p:cNvSpPr>
              <a:spLocks noChangeArrowheads="1"/>
            </p:cNvSpPr>
            <p:nvPr/>
          </p:nvSpPr>
          <p:spPr bwMode="auto">
            <a:xfrm>
              <a:off x="1564" y="3112"/>
              <a:ext cx="91" cy="91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3609" name="Oval 73"/>
            <p:cNvSpPr>
              <a:spLocks noChangeArrowheads="1"/>
            </p:cNvSpPr>
            <p:nvPr/>
          </p:nvSpPr>
          <p:spPr bwMode="auto">
            <a:xfrm>
              <a:off x="1383" y="2931"/>
              <a:ext cx="91" cy="91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3610" name="Oval 74"/>
            <p:cNvSpPr>
              <a:spLocks noChangeArrowheads="1"/>
            </p:cNvSpPr>
            <p:nvPr/>
          </p:nvSpPr>
          <p:spPr bwMode="auto">
            <a:xfrm>
              <a:off x="1746" y="3112"/>
              <a:ext cx="91" cy="91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3611" name="Oval 75"/>
            <p:cNvSpPr>
              <a:spLocks noChangeArrowheads="1"/>
            </p:cNvSpPr>
            <p:nvPr/>
          </p:nvSpPr>
          <p:spPr bwMode="auto">
            <a:xfrm>
              <a:off x="1927" y="2931"/>
              <a:ext cx="91" cy="91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3612" name="Oval 76"/>
            <p:cNvSpPr>
              <a:spLocks noChangeArrowheads="1"/>
            </p:cNvSpPr>
            <p:nvPr/>
          </p:nvSpPr>
          <p:spPr bwMode="auto">
            <a:xfrm>
              <a:off x="1927" y="3112"/>
              <a:ext cx="91" cy="91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3613" name="Oval 77"/>
            <p:cNvSpPr>
              <a:spLocks noChangeArrowheads="1"/>
            </p:cNvSpPr>
            <p:nvPr/>
          </p:nvSpPr>
          <p:spPr bwMode="auto">
            <a:xfrm>
              <a:off x="1746" y="2931"/>
              <a:ext cx="91" cy="91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3614" name="Oval 78"/>
            <p:cNvSpPr>
              <a:spLocks noChangeArrowheads="1"/>
            </p:cNvSpPr>
            <p:nvPr/>
          </p:nvSpPr>
          <p:spPr bwMode="auto">
            <a:xfrm>
              <a:off x="1383" y="2749"/>
              <a:ext cx="91" cy="91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3615" name="Oval 79"/>
            <p:cNvSpPr>
              <a:spLocks noChangeArrowheads="1"/>
            </p:cNvSpPr>
            <p:nvPr/>
          </p:nvSpPr>
          <p:spPr bwMode="auto">
            <a:xfrm>
              <a:off x="1564" y="2568"/>
              <a:ext cx="91" cy="91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3616" name="Oval 80"/>
            <p:cNvSpPr>
              <a:spLocks noChangeArrowheads="1"/>
            </p:cNvSpPr>
            <p:nvPr/>
          </p:nvSpPr>
          <p:spPr bwMode="auto">
            <a:xfrm>
              <a:off x="1564" y="2749"/>
              <a:ext cx="91" cy="91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3617" name="Oval 81"/>
            <p:cNvSpPr>
              <a:spLocks noChangeArrowheads="1"/>
            </p:cNvSpPr>
            <p:nvPr/>
          </p:nvSpPr>
          <p:spPr bwMode="auto">
            <a:xfrm>
              <a:off x="1383" y="2568"/>
              <a:ext cx="91" cy="91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3618" name="Oval 82"/>
            <p:cNvSpPr>
              <a:spLocks noChangeArrowheads="1"/>
            </p:cNvSpPr>
            <p:nvPr/>
          </p:nvSpPr>
          <p:spPr bwMode="auto">
            <a:xfrm>
              <a:off x="1746" y="2749"/>
              <a:ext cx="91" cy="91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3619" name="Oval 83"/>
            <p:cNvSpPr>
              <a:spLocks noChangeArrowheads="1"/>
            </p:cNvSpPr>
            <p:nvPr/>
          </p:nvSpPr>
          <p:spPr bwMode="auto">
            <a:xfrm>
              <a:off x="1927" y="2568"/>
              <a:ext cx="91" cy="91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3620" name="Oval 84"/>
            <p:cNvSpPr>
              <a:spLocks noChangeArrowheads="1"/>
            </p:cNvSpPr>
            <p:nvPr/>
          </p:nvSpPr>
          <p:spPr bwMode="auto">
            <a:xfrm>
              <a:off x="1927" y="2749"/>
              <a:ext cx="91" cy="91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3621" name="Oval 85"/>
            <p:cNvSpPr>
              <a:spLocks noChangeArrowheads="1"/>
            </p:cNvSpPr>
            <p:nvPr/>
          </p:nvSpPr>
          <p:spPr bwMode="auto">
            <a:xfrm>
              <a:off x="1746" y="2568"/>
              <a:ext cx="91" cy="91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3622" name="Oval 86"/>
            <p:cNvSpPr>
              <a:spLocks noChangeArrowheads="1"/>
            </p:cNvSpPr>
            <p:nvPr/>
          </p:nvSpPr>
          <p:spPr bwMode="auto">
            <a:xfrm>
              <a:off x="2109" y="3112"/>
              <a:ext cx="91" cy="91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3623" name="Oval 87"/>
            <p:cNvSpPr>
              <a:spLocks noChangeArrowheads="1"/>
            </p:cNvSpPr>
            <p:nvPr/>
          </p:nvSpPr>
          <p:spPr bwMode="auto">
            <a:xfrm>
              <a:off x="2290" y="2931"/>
              <a:ext cx="91" cy="91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3624" name="Oval 88"/>
            <p:cNvSpPr>
              <a:spLocks noChangeArrowheads="1"/>
            </p:cNvSpPr>
            <p:nvPr/>
          </p:nvSpPr>
          <p:spPr bwMode="auto">
            <a:xfrm>
              <a:off x="2290" y="3112"/>
              <a:ext cx="91" cy="91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3625" name="Oval 89"/>
            <p:cNvSpPr>
              <a:spLocks noChangeArrowheads="1"/>
            </p:cNvSpPr>
            <p:nvPr/>
          </p:nvSpPr>
          <p:spPr bwMode="auto">
            <a:xfrm>
              <a:off x="2109" y="2931"/>
              <a:ext cx="91" cy="91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3626" name="Oval 90"/>
            <p:cNvSpPr>
              <a:spLocks noChangeArrowheads="1"/>
            </p:cNvSpPr>
            <p:nvPr/>
          </p:nvSpPr>
          <p:spPr bwMode="auto">
            <a:xfrm>
              <a:off x="2472" y="3112"/>
              <a:ext cx="91" cy="91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3627" name="Oval 91"/>
            <p:cNvSpPr>
              <a:spLocks noChangeArrowheads="1"/>
            </p:cNvSpPr>
            <p:nvPr/>
          </p:nvSpPr>
          <p:spPr bwMode="auto">
            <a:xfrm>
              <a:off x="2653" y="2931"/>
              <a:ext cx="91" cy="91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3628" name="Oval 92"/>
            <p:cNvSpPr>
              <a:spLocks noChangeArrowheads="1"/>
            </p:cNvSpPr>
            <p:nvPr/>
          </p:nvSpPr>
          <p:spPr bwMode="auto">
            <a:xfrm>
              <a:off x="2653" y="3112"/>
              <a:ext cx="91" cy="91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3629" name="Oval 93"/>
            <p:cNvSpPr>
              <a:spLocks noChangeArrowheads="1"/>
            </p:cNvSpPr>
            <p:nvPr/>
          </p:nvSpPr>
          <p:spPr bwMode="auto">
            <a:xfrm>
              <a:off x="2472" y="2931"/>
              <a:ext cx="91" cy="91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3630" name="Oval 94"/>
            <p:cNvSpPr>
              <a:spLocks noChangeArrowheads="1"/>
            </p:cNvSpPr>
            <p:nvPr/>
          </p:nvSpPr>
          <p:spPr bwMode="auto">
            <a:xfrm>
              <a:off x="2109" y="2749"/>
              <a:ext cx="91" cy="91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3631" name="Oval 95"/>
            <p:cNvSpPr>
              <a:spLocks noChangeArrowheads="1"/>
            </p:cNvSpPr>
            <p:nvPr/>
          </p:nvSpPr>
          <p:spPr bwMode="auto">
            <a:xfrm>
              <a:off x="2290" y="2568"/>
              <a:ext cx="91" cy="91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3632" name="Oval 96"/>
            <p:cNvSpPr>
              <a:spLocks noChangeArrowheads="1"/>
            </p:cNvSpPr>
            <p:nvPr/>
          </p:nvSpPr>
          <p:spPr bwMode="auto">
            <a:xfrm>
              <a:off x="2290" y="2749"/>
              <a:ext cx="91" cy="91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3633" name="Oval 97"/>
            <p:cNvSpPr>
              <a:spLocks noChangeArrowheads="1"/>
            </p:cNvSpPr>
            <p:nvPr/>
          </p:nvSpPr>
          <p:spPr bwMode="auto">
            <a:xfrm>
              <a:off x="2109" y="2568"/>
              <a:ext cx="91" cy="91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3634" name="Oval 98"/>
            <p:cNvSpPr>
              <a:spLocks noChangeArrowheads="1"/>
            </p:cNvSpPr>
            <p:nvPr/>
          </p:nvSpPr>
          <p:spPr bwMode="auto">
            <a:xfrm>
              <a:off x="2472" y="2749"/>
              <a:ext cx="91" cy="91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3635" name="Oval 99"/>
            <p:cNvSpPr>
              <a:spLocks noChangeArrowheads="1"/>
            </p:cNvSpPr>
            <p:nvPr/>
          </p:nvSpPr>
          <p:spPr bwMode="auto">
            <a:xfrm>
              <a:off x="2653" y="2568"/>
              <a:ext cx="91" cy="91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3636" name="Oval 100"/>
            <p:cNvSpPr>
              <a:spLocks noChangeArrowheads="1"/>
            </p:cNvSpPr>
            <p:nvPr/>
          </p:nvSpPr>
          <p:spPr bwMode="auto">
            <a:xfrm>
              <a:off x="2653" y="2749"/>
              <a:ext cx="91" cy="91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3637" name="Oval 101"/>
            <p:cNvSpPr>
              <a:spLocks noChangeArrowheads="1"/>
            </p:cNvSpPr>
            <p:nvPr/>
          </p:nvSpPr>
          <p:spPr bwMode="auto">
            <a:xfrm>
              <a:off x="2472" y="2568"/>
              <a:ext cx="91" cy="91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3638" name="Oval 102"/>
            <p:cNvSpPr>
              <a:spLocks noChangeArrowheads="1"/>
            </p:cNvSpPr>
            <p:nvPr/>
          </p:nvSpPr>
          <p:spPr bwMode="auto">
            <a:xfrm>
              <a:off x="2834" y="3112"/>
              <a:ext cx="91" cy="91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3639" name="Oval 103"/>
            <p:cNvSpPr>
              <a:spLocks noChangeArrowheads="1"/>
            </p:cNvSpPr>
            <p:nvPr/>
          </p:nvSpPr>
          <p:spPr bwMode="auto">
            <a:xfrm>
              <a:off x="3015" y="2931"/>
              <a:ext cx="91" cy="91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3640" name="Oval 104"/>
            <p:cNvSpPr>
              <a:spLocks noChangeArrowheads="1"/>
            </p:cNvSpPr>
            <p:nvPr/>
          </p:nvSpPr>
          <p:spPr bwMode="auto">
            <a:xfrm>
              <a:off x="3015" y="3112"/>
              <a:ext cx="91" cy="91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3641" name="Oval 105"/>
            <p:cNvSpPr>
              <a:spLocks noChangeArrowheads="1"/>
            </p:cNvSpPr>
            <p:nvPr/>
          </p:nvSpPr>
          <p:spPr bwMode="auto">
            <a:xfrm>
              <a:off x="2834" y="2931"/>
              <a:ext cx="91" cy="91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3642" name="Oval 106"/>
            <p:cNvSpPr>
              <a:spLocks noChangeArrowheads="1"/>
            </p:cNvSpPr>
            <p:nvPr/>
          </p:nvSpPr>
          <p:spPr bwMode="auto">
            <a:xfrm>
              <a:off x="3197" y="3112"/>
              <a:ext cx="91" cy="91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3643" name="Oval 107"/>
            <p:cNvSpPr>
              <a:spLocks noChangeArrowheads="1"/>
            </p:cNvSpPr>
            <p:nvPr/>
          </p:nvSpPr>
          <p:spPr bwMode="auto">
            <a:xfrm>
              <a:off x="3378" y="2931"/>
              <a:ext cx="91" cy="91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3644" name="Oval 108"/>
            <p:cNvSpPr>
              <a:spLocks noChangeArrowheads="1"/>
            </p:cNvSpPr>
            <p:nvPr/>
          </p:nvSpPr>
          <p:spPr bwMode="auto">
            <a:xfrm>
              <a:off x="3378" y="3112"/>
              <a:ext cx="91" cy="91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3645" name="Oval 109"/>
            <p:cNvSpPr>
              <a:spLocks noChangeArrowheads="1"/>
            </p:cNvSpPr>
            <p:nvPr/>
          </p:nvSpPr>
          <p:spPr bwMode="auto">
            <a:xfrm>
              <a:off x="3197" y="2931"/>
              <a:ext cx="91" cy="91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3646" name="Oval 110"/>
            <p:cNvSpPr>
              <a:spLocks noChangeArrowheads="1"/>
            </p:cNvSpPr>
            <p:nvPr/>
          </p:nvSpPr>
          <p:spPr bwMode="auto">
            <a:xfrm>
              <a:off x="2834" y="2749"/>
              <a:ext cx="91" cy="91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3647" name="Oval 111"/>
            <p:cNvSpPr>
              <a:spLocks noChangeArrowheads="1"/>
            </p:cNvSpPr>
            <p:nvPr/>
          </p:nvSpPr>
          <p:spPr bwMode="auto">
            <a:xfrm>
              <a:off x="3015" y="2568"/>
              <a:ext cx="91" cy="91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3648" name="Oval 112"/>
            <p:cNvSpPr>
              <a:spLocks noChangeArrowheads="1"/>
            </p:cNvSpPr>
            <p:nvPr/>
          </p:nvSpPr>
          <p:spPr bwMode="auto">
            <a:xfrm>
              <a:off x="3015" y="2749"/>
              <a:ext cx="91" cy="91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3649" name="Oval 113"/>
            <p:cNvSpPr>
              <a:spLocks noChangeArrowheads="1"/>
            </p:cNvSpPr>
            <p:nvPr/>
          </p:nvSpPr>
          <p:spPr bwMode="auto">
            <a:xfrm>
              <a:off x="2834" y="2568"/>
              <a:ext cx="91" cy="91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3650" name="Oval 114"/>
            <p:cNvSpPr>
              <a:spLocks noChangeArrowheads="1"/>
            </p:cNvSpPr>
            <p:nvPr/>
          </p:nvSpPr>
          <p:spPr bwMode="auto">
            <a:xfrm>
              <a:off x="3197" y="2749"/>
              <a:ext cx="91" cy="91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3651" name="Oval 115"/>
            <p:cNvSpPr>
              <a:spLocks noChangeArrowheads="1"/>
            </p:cNvSpPr>
            <p:nvPr/>
          </p:nvSpPr>
          <p:spPr bwMode="auto">
            <a:xfrm>
              <a:off x="3378" y="2568"/>
              <a:ext cx="91" cy="91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3652" name="Oval 116"/>
            <p:cNvSpPr>
              <a:spLocks noChangeArrowheads="1"/>
            </p:cNvSpPr>
            <p:nvPr/>
          </p:nvSpPr>
          <p:spPr bwMode="auto">
            <a:xfrm>
              <a:off x="3378" y="2749"/>
              <a:ext cx="91" cy="91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3653" name="Oval 117"/>
            <p:cNvSpPr>
              <a:spLocks noChangeArrowheads="1"/>
            </p:cNvSpPr>
            <p:nvPr/>
          </p:nvSpPr>
          <p:spPr bwMode="auto">
            <a:xfrm>
              <a:off x="3197" y="2568"/>
              <a:ext cx="91" cy="91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3654" name="Oval 118"/>
            <p:cNvSpPr>
              <a:spLocks noChangeArrowheads="1"/>
            </p:cNvSpPr>
            <p:nvPr/>
          </p:nvSpPr>
          <p:spPr bwMode="auto">
            <a:xfrm>
              <a:off x="3560" y="3112"/>
              <a:ext cx="91" cy="91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3655" name="Oval 119"/>
            <p:cNvSpPr>
              <a:spLocks noChangeArrowheads="1"/>
            </p:cNvSpPr>
            <p:nvPr/>
          </p:nvSpPr>
          <p:spPr bwMode="auto">
            <a:xfrm>
              <a:off x="3741" y="2931"/>
              <a:ext cx="91" cy="91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3656" name="Oval 120"/>
            <p:cNvSpPr>
              <a:spLocks noChangeArrowheads="1"/>
            </p:cNvSpPr>
            <p:nvPr/>
          </p:nvSpPr>
          <p:spPr bwMode="auto">
            <a:xfrm>
              <a:off x="3741" y="3112"/>
              <a:ext cx="91" cy="91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3657" name="Oval 121"/>
            <p:cNvSpPr>
              <a:spLocks noChangeArrowheads="1"/>
            </p:cNvSpPr>
            <p:nvPr/>
          </p:nvSpPr>
          <p:spPr bwMode="auto">
            <a:xfrm>
              <a:off x="3560" y="2931"/>
              <a:ext cx="91" cy="91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3658" name="Oval 122"/>
            <p:cNvSpPr>
              <a:spLocks noChangeArrowheads="1"/>
            </p:cNvSpPr>
            <p:nvPr/>
          </p:nvSpPr>
          <p:spPr bwMode="auto">
            <a:xfrm>
              <a:off x="3923" y="3112"/>
              <a:ext cx="91" cy="91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3659" name="Oval 123"/>
            <p:cNvSpPr>
              <a:spLocks noChangeArrowheads="1"/>
            </p:cNvSpPr>
            <p:nvPr/>
          </p:nvSpPr>
          <p:spPr bwMode="auto">
            <a:xfrm>
              <a:off x="4104" y="2931"/>
              <a:ext cx="91" cy="91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3660" name="Oval 124"/>
            <p:cNvSpPr>
              <a:spLocks noChangeArrowheads="1"/>
            </p:cNvSpPr>
            <p:nvPr/>
          </p:nvSpPr>
          <p:spPr bwMode="auto">
            <a:xfrm>
              <a:off x="4104" y="3112"/>
              <a:ext cx="91" cy="91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3661" name="Oval 125"/>
            <p:cNvSpPr>
              <a:spLocks noChangeArrowheads="1"/>
            </p:cNvSpPr>
            <p:nvPr/>
          </p:nvSpPr>
          <p:spPr bwMode="auto">
            <a:xfrm>
              <a:off x="3923" y="2931"/>
              <a:ext cx="91" cy="91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3662" name="Oval 126"/>
            <p:cNvSpPr>
              <a:spLocks noChangeArrowheads="1"/>
            </p:cNvSpPr>
            <p:nvPr/>
          </p:nvSpPr>
          <p:spPr bwMode="auto">
            <a:xfrm>
              <a:off x="3560" y="2749"/>
              <a:ext cx="91" cy="91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3663" name="Oval 127"/>
            <p:cNvSpPr>
              <a:spLocks noChangeArrowheads="1"/>
            </p:cNvSpPr>
            <p:nvPr/>
          </p:nvSpPr>
          <p:spPr bwMode="auto">
            <a:xfrm>
              <a:off x="3741" y="2568"/>
              <a:ext cx="91" cy="91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3664" name="Oval 128"/>
            <p:cNvSpPr>
              <a:spLocks noChangeArrowheads="1"/>
            </p:cNvSpPr>
            <p:nvPr/>
          </p:nvSpPr>
          <p:spPr bwMode="auto">
            <a:xfrm>
              <a:off x="3741" y="2749"/>
              <a:ext cx="91" cy="91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3665" name="Oval 129"/>
            <p:cNvSpPr>
              <a:spLocks noChangeArrowheads="1"/>
            </p:cNvSpPr>
            <p:nvPr/>
          </p:nvSpPr>
          <p:spPr bwMode="auto">
            <a:xfrm>
              <a:off x="3560" y="2568"/>
              <a:ext cx="91" cy="91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3666" name="Oval 130"/>
            <p:cNvSpPr>
              <a:spLocks noChangeArrowheads="1"/>
            </p:cNvSpPr>
            <p:nvPr/>
          </p:nvSpPr>
          <p:spPr bwMode="auto">
            <a:xfrm>
              <a:off x="3923" y="2749"/>
              <a:ext cx="91" cy="91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3667" name="Oval 131"/>
            <p:cNvSpPr>
              <a:spLocks noChangeArrowheads="1"/>
            </p:cNvSpPr>
            <p:nvPr/>
          </p:nvSpPr>
          <p:spPr bwMode="auto">
            <a:xfrm>
              <a:off x="4104" y="2568"/>
              <a:ext cx="91" cy="91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3668" name="Oval 132"/>
            <p:cNvSpPr>
              <a:spLocks noChangeArrowheads="1"/>
            </p:cNvSpPr>
            <p:nvPr/>
          </p:nvSpPr>
          <p:spPr bwMode="auto">
            <a:xfrm>
              <a:off x="4104" y="2749"/>
              <a:ext cx="91" cy="91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3669" name="Oval 133"/>
            <p:cNvSpPr>
              <a:spLocks noChangeArrowheads="1"/>
            </p:cNvSpPr>
            <p:nvPr/>
          </p:nvSpPr>
          <p:spPr bwMode="auto">
            <a:xfrm>
              <a:off x="3923" y="2568"/>
              <a:ext cx="91" cy="91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833670" name="Line 134"/>
          <p:cNvSpPr>
            <a:spLocks noChangeShapeType="1"/>
          </p:cNvSpPr>
          <p:nvPr/>
        </p:nvSpPr>
        <p:spPr bwMode="auto">
          <a:xfrm rot="-1846734" flipH="1" flipV="1">
            <a:off x="4389438" y="5054600"/>
            <a:ext cx="2520950" cy="215900"/>
          </a:xfrm>
          <a:prstGeom prst="line">
            <a:avLst/>
          </a:prstGeom>
          <a:noFill/>
          <a:ln w="28575">
            <a:solidFill>
              <a:schemeClr val="hlink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833671" name="Line 135"/>
          <p:cNvSpPr>
            <a:spLocks noChangeShapeType="1"/>
          </p:cNvSpPr>
          <p:nvPr/>
        </p:nvSpPr>
        <p:spPr bwMode="auto">
          <a:xfrm rot="19753266" flipV="1">
            <a:off x="6483350" y="3502025"/>
            <a:ext cx="144463" cy="1152525"/>
          </a:xfrm>
          <a:prstGeom prst="line">
            <a:avLst/>
          </a:prstGeom>
          <a:noFill/>
          <a:ln w="57150">
            <a:solidFill>
              <a:schemeClr val="accent2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5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ea typeface="Kozuka Gothic Pro B" pitchFamily="34" charset="-128"/>
              </a:rPr>
              <a:t>PCA </a:t>
            </a:r>
            <a:r>
              <a:rPr lang="en-US" altLang="ko-KR" dirty="0" err="1">
                <a:ea typeface="Kozuka Gothic Pro B" pitchFamily="34" charset="-128"/>
              </a:rPr>
              <a:t>vs</a:t>
            </a:r>
            <a:r>
              <a:rPr lang="en-US" altLang="ko-KR" dirty="0">
                <a:ea typeface="Kozuka Gothic Pro B" pitchFamily="34" charset="-128"/>
              </a:rPr>
              <a:t> ICA</a:t>
            </a:r>
          </a:p>
        </p:txBody>
      </p:sp>
      <p:pic>
        <p:nvPicPr>
          <p:cNvPr id="835587" name="Picture 3" descr="sparsepca_basis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33400" y="2286000"/>
            <a:ext cx="3962400" cy="3157538"/>
          </a:xfrm>
          <a:prstGeom prst="rect">
            <a:avLst/>
          </a:prstGeom>
          <a:noFill/>
        </p:spPr>
      </p:pic>
      <p:pic>
        <p:nvPicPr>
          <p:cNvPr id="835588" name="Picture 4" descr="sparseica_basis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800600" y="2286000"/>
            <a:ext cx="4064000" cy="3171825"/>
          </a:xfrm>
          <a:prstGeom prst="rect">
            <a:avLst/>
          </a:prstGeom>
          <a:noFill/>
        </p:spPr>
      </p:pic>
      <p:sp>
        <p:nvSpPr>
          <p:cNvPr id="835589" name="Text Box 5"/>
          <p:cNvSpPr txBox="1">
            <a:spLocks noChangeArrowheads="1"/>
          </p:cNvSpPr>
          <p:nvPr/>
        </p:nvSpPr>
        <p:spPr bwMode="auto">
          <a:xfrm>
            <a:off x="1053136" y="5634038"/>
            <a:ext cx="2838792" cy="710067"/>
          </a:xfrm>
          <a:prstGeom prst="rect">
            <a:avLst/>
          </a:prstGeom>
          <a:noFill/>
          <a:ln w="9525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lIns="93600" tIns="46800" rIns="93600" bIns="46800">
            <a:spAutoFit/>
          </a:bodyPr>
          <a:lstStyle/>
          <a:p>
            <a:pPr algn="ctr"/>
            <a:r>
              <a:rPr kumimoji="1" lang="en-US" altLang="ko-KR" sz="2000" dirty="0">
                <a:solidFill>
                  <a:srgbClr val="FF0000"/>
                </a:solidFill>
                <a:ea typeface="Kozuka Gothic Pro B" pitchFamily="34" charset="-128"/>
              </a:rPr>
              <a:t>PCA</a:t>
            </a:r>
          </a:p>
          <a:p>
            <a:pPr algn="ctr"/>
            <a:r>
              <a:rPr kumimoji="1" lang="en-US" altLang="ko-KR" sz="2000" dirty="0">
                <a:solidFill>
                  <a:srgbClr val="FF0000"/>
                </a:solidFill>
                <a:ea typeface="Kozuka Gothic Pro B" pitchFamily="34" charset="-128"/>
              </a:rPr>
              <a:t>(orthogonal coordinate)</a:t>
            </a:r>
            <a:endParaRPr kumimoji="1" lang="en-US" altLang="ko-KR" sz="2000" dirty="0">
              <a:solidFill>
                <a:srgbClr val="FF0000"/>
              </a:solidFill>
              <a:latin typeface="Times New Roman" pitchFamily="18" charset="0"/>
              <a:ea typeface="Kozuka Gothic Pro B" pitchFamily="34" charset="-128"/>
            </a:endParaRPr>
          </a:p>
        </p:txBody>
      </p:sp>
      <p:sp>
        <p:nvSpPr>
          <p:cNvPr id="835590" name="Text Box 6"/>
          <p:cNvSpPr txBox="1">
            <a:spLocks noChangeArrowheads="1"/>
          </p:cNvSpPr>
          <p:nvPr/>
        </p:nvSpPr>
        <p:spPr bwMode="auto">
          <a:xfrm>
            <a:off x="5165455" y="5634038"/>
            <a:ext cx="3351753" cy="710067"/>
          </a:xfrm>
          <a:prstGeom prst="rect">
            <a:avLst/>
          </a:prstGeom>
          <a:noFill/>
          <a:ln w="9525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lIns="93600" tIns="46800" rIns="93600" bIns="46800">
            <a:spAutoFit/>
          </a:bodyPr>
          <a:lstStyle/>
          <a:p>
            <a:pPr algn="ctr"/>
            <a:r>
              <a:rPr kumimoji="1" lang="en-US" altLang="ko-KR" sz="2000" dirty="0">
                <a:solidFill>
                  <a:srgbClr val="FF0000"/>
                </a:solidFill>
                <a:ea typeface="Kozuka Gothic Pro B" pitchFamily="34" charset="-128"/>
              </a:rPr>
              <a:t>ICA</a:t>
            </a:r>
          </a:p>
          <a:p>
            <a:pPr algn="ctr"/>
            <a:r>
              <a:rPr kumimoji="1" lang="en-US" altLang="ko-KR" sz="2000" dirty="0">
                <a:solidFill>
                  <a:srgbClr val="FF0000"/>
                </a:solidFill>
                <a:ea typeface="Kozuka Gothic Pro B" pitchFamily="34" charset="-128"/>
              </a:rPr>
              <a:t>(non-orthogonal coordinate)</a:t>
            </a:r>
            <a:endParaRPr kumimoji="1" lang="en-US" altLang="ko-KR" sz="2000" dirty="0">
              <a:solidFill>
                <a:srgbClr val="FF0000"/>
              </a:solidFill>
              <a:latin typeface="Times New Roman" pitchFamily="18" charset="0"/>
              <a:ea typeface="Kozuka Gothic Pro B" pitchFamily="34" charset="-128"/>
            </a:endParaRPr>
          </a:p>
        </p:txBody>
      </p:sp>
    </p:spTree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Summary</a:t>
            </a:r>
          </a:p>
        </p:txBody>
      </p:sp>
      <p:sp>
        <p:nvSpPr>
          <p:cNvPr id="81920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/>
              <a:t>PCA</a:t>
            </a:r>
          </a:p>
          <a:p>
            <a:pPr lvl="1"/>
            <a:r>
              <a:rPr lang="en-US" altLang="ko-KR" dirty="0"/>
              <a:t>Linear Dimensionality Reduction</a:t>
            </a:r>
          </a:p>
          <a:p>
            <a:pPr lvl="1"/>
            <a:r>
              <a:rPr lang="en-US" altLang="ko-KR" dirty="0"/>
              <a:t>Used for high-dimensional data</a:t>
            </a:r>
          </a:p>
          <a:p>
            <a:pPr lvl="1"/>
            <a:r>
              <a:rPr lang="en-US" altLang="ko-KR" dirty="0"/>
              <a:t>For PRML, can be considered as:</a:t>
            </a:r>
          </a:p>
          <a:p>
            <a:pPr lvl="2"/>
            <a:r>
              <a:rPr lang="en-US" altLang="ko-KR" dirty="0"/>
              <a:t>Learning latent variables</a:t>
            </a:r>
          </a:p>
          <a:p>
            <a:pPr lvl="2"/>
            <a:r>
              <a:rPr lang="en-US" altLang="ko-KR" dirty="0"/>
              <a:t>Pre-processing step to avoid “curse of dimensionality”</a:t>
            </a:r>
          </a:p>
          <a:p>
            <a:pPr lvl="3"/>
            <a:r>
              <a:rPr lang="en-US" altLang="ko-KR" dirty="0"/>
              <a:t>Treat coefficients as input data</a:t>
            </a:r>
          </a:p>
          <a:p>
            <a:r>
              <a:rPr lang="en-US" altLang="ko-KR" dirty="0"/>
              <a:t>There are nonlinear variants of this idea</a:t>
            </a:r>
          </a:p>
          <a:p>
            <a:pPr lvl="1"/>
            <a:r>
              <a:rPr lang="en-US" altLang="ko-KR" dirty="0"/>
              <a:t>We can formulate PCA using only dot products </a:t>
            </a:r>
            <a:r>
              <a:rPr lang="en-US" altLang="ko-KR"/>
              <a:t>between input points… (any ideas?)</a:t>
            </a:r>
            <a:endParaRPr lang="en-US" altLang="ko-KR" dirty="0"/>
          </a:p>
          <a:p>
            <a:pPr lvl="1"/>
            <a:endParaRPr lang="en-US" altLang="ko-KR" dirty="0"/>
          </a:p>
          <a:p>
            <a:pPr lvl="3"/>
            <a:endParaRPr lang="en-US" altLang="ko-KR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44" name="Rectangle 4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Principal Component Analysis (PCA)</a:t>
            </a:r>
            <a:endParaRPr lang="en-US" dirty="0"/>
          </a:p>
        </p:txBody>
      </p:sp>
      <p:sp>
        <p:nvSpPr>
          <p:cNvPr id="624645" name="Rectangle 5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Unsupervised learning method</a:t>
            </a:r>
          </a:p>
          <a:p>
            <a:pPr marL="342900" lvl="1" indent="-342900">
              <a:buFont typeface="Arial" pitchFamily="34" charset="0"/>
              <a:buChar char="•"/>
            </a:pPr>
            <a:r>
              <a:rPr lang="en-US" sz="3200" dirty="0"/>
              <a:t>Learns underlying factors that govern observed data</a:t>
            </a:r>
          </a:p>
          <a:p>
            <a:endParaRPr lang="en-US" dirty="0"/>
          </a:p>
          <a:p>
            <a:r>
              <a:rPr lang="en-US" dirty="0"/>
              <a:t>Often used for high-dimensional data</a:t>
            </a:r>
          </a:p>
          <a:p>
            <a:pPr lvl="1"/>
            <a:r>
              <a:rPr lang="en-US" dirty="0"/>
              <a:t>Example: Images (resolution 640x480) </a:t>
            </a:r>
          </a:p>
          <a:p>
            <a:pPr lvl="2"/>
            <a:r>
              <a:rPr lang="en-US" dirty="0"/>
              <a:t>~300,000-D data</a:t>
            </a:r>
          </a:p>
          <a:p>
            <a:pPr lvl="2"/>
            <a:r>
              <a:rPr lang="en-US" dirty="0"/>
              <a:t>However, we can describe the content of images with much more compact feature representation</a:t>
            </a:r>
          </a:p>
          <a:p>
            <a:pPr lvl="1"/>
            <a:endParaRPr lang="en-US" dirty="0"/>
          </a:p>
          <a:p>
            <a:r>
              <a:rPr lang="en-US" dirty="0"/>
              <a:t>We want to identify and use the (</a:t>
            </a:r>
            <a:r>
              <a:rPr lang="en-US" i="1" dirty="0"/>
              <a:t>low-d</a:t>
            </a:r>
            <a:r>
              <a:rPr lang="en-US" dirty="0"/>
              <a:t>) </a:t>
            </a:r>
            <a:r>
              <a:rPr lang="en-US" b="1" u="sng" dirty="0"/>
              <a:t>latent factors</a:t>
            </a:r>
            <a:r>
              <a:rPr lang="en-US" dirty="0"/>
              <a:t> rather than the (</a:t>
            </a:r>
            <a:r>
              <a:rPr lang="en-US" i="1" dirty="0"/>
              <a:t>high-d</a:t>
            </a:r>
            <a:r>
              <a:rPr lang="en-US" dirty="0"/>
              <a:t>) observed data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PCA Sketch</a:t>
            </a:r>
          </a:p>
        </p:txBody>
      </p:sp>
      <p:sp>
        <p:nvSpPr>
          <p:cNvPr id="776195" name="Rectangle 3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r>
              <a:rPr lang="en-US"/>
              <a:t>Provides low-D representation of data</a:t>
            </a:r>
          </a:p>
          <a:p>
            <a:pPr lvl="1"/>
            <a:r>
              <a:rPr lang="en-US"/>
              <a:t>Finds linear correlations</a:t>
            </a:r>
          </a:p>
        </p:txBody>
      </p:sp>
      <p:sp>
        <p:nvSpPr>
          <p:cNvPr id="776196" name="Oval 4"/>
          <p:cNvSpPr>
            <a:spLocks noChangeArrowheads="1"/>
          </p:cNvSpPr>
          <p:nvPr/>
        </p:nvSpPr>
        <p:spPr bwMode="auto">
          <a:xfrm>
            <a:off x="5334000" y="2514600"/>
            <a:ext cx="152400" cy="1524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76197" name="Oval 5"/>
          <p:cNvSpPr>
            <a:spLocks noChangeArrowheads="1"/>
          </p:cNvSpPr>
          <p:nvPr/>
        </p:nvSpPr>
        <p:spPr bwMode="auto">
          <a:xfrm>
            <a:off x="5486400" y="2667000"/>
            <a:ext cx="152400" cy="1524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76198" name="Oval 6"/>
          <p:cNvSpPr>
            <a:spLocks noChangeArrowheads="1"/>
          </p:cNvSpPr>
          <p:nvPr/>
        </p:nvSpPr>
        <p:spPr bwMode="auto">
          <a:xfrm>
            <a:off x="5638800" y="2819400"/>
            <a:ext cx="152400" cy="1524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76199" name="Oval 7"/>
          <p:cNvSpPr>
            <a:spLocks noChangeArrowheads="1"/>
          </p:cNvSpPr>
          <p:nvPr/>
        </p:nvSpPr>
        <p:spPr bwMode="auto">
          <a:xfrm>
            <a:off x="5791200" y="2971800"/>
            <a:ext cx="152400" cy="1524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76200" name="Oval 8"/>
          <p:cNvSpPr>
            <a:spLocks noChangeArrowheads="1"/>
          </p:cNvSpPr>
          <p:nvPr/>
        </p:nvSpPr>
        <p:spPr bwMode="auto">
          <a:xfrm>
            <a:off x="5943600" y="3124200"/>
            <a:ext cx="152400" cy="1524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76201" name="Oval 9"/>
          <p:cNvSpPr>
            <a:spLocks noChangeArrowheads="1"/>
          </p:cNvSpPr>
          <p:nvPr/>
        </p:nvSpPr>
        <p:spPr bwMode="auto">
          <a:xfrm>
            <a:off x="6096000" y="3276600"/>
            <a:ext cx="152400" cy="1524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76202" name="Oval 10"/>
          <p:cNvSpPr>
            <a:spLocks noChangeArrowheads="1"/>
          </p:cNvSpPr>
          <p:nvPr/>
        </p:nvSpPr>
        <p:spPr bwMode="auto">
          <a:xfrm>
            <a:off x="6248400" y="3429000"/>
            <a:ext cx="152400" cy="1524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76203" name="Oval 11"/>
          <p:cNvSpPr>
            <a:spLocks noChangeArrowheads="1"/>
          </p:cNvSpPr>
          <p:nvPr/>
        </p:nvSpPr>
        <p:spPr bwMode="auto">
          <a:xfrm>
            <a:off x="6400800" y="3581400"/>
            <a:ext cx="152400" cy="1524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76204" name="Oval 12"/>
          <p:cNvSpPr>
            <a:spLocks noChangeArrowheads="1"/>
          </p:cNvSpPr>
          <p:nvPr/>
        </p:nvSpPr>
        <p:spPr bwMode="auto">
          <a:xfrm>
            <a:off x="6553200" y="3733800"/>
            <a:ext cx="152400" cy="1524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76205" name="Oval 13"/>
          <p:cNvSpPr>
            <a:spLocks noChangeArrowheads="1"/>
          </p:cNvSpPr>
          <p:nvPr/>
        </p:nvSpPr>
        <p:spPr bwMode="auto">
          <a:xfrm>
            <a:off x="6705600" y="3886200"/>
            <a:ext cx="152400" cy="1524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76206" name="Oval 14"/>
          <p:cNvSpPr>
            <a:spLocks noChangeArrowheads="1"/>
          </p:cNvSpPr>
          <p:nvPr/>
        </p:nvSpPr>
        <p:spPr bwMode="auto">
          <a:xfrm>
            <a:off x="6858000" y="4038600"/>
            <a:ext cx="152400" cy="1524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76207" name="Oval 15"/>
          <p:cNvSpPr>
            <a:spLocks noChangeArrowheads="1"/>
          </p:cNvSpPr>
          <p:nvPr/>
        </p:nvSpPr>
        <p:spPr bwMode="auto">
          <a:xfrm>
            <a:off x="7010400" y="4191000"/>
            <a:ext cx="152400" cy="1524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76208" name="Oval 16"/>
          <p:cNvSpPr>
            <a:spLocks noChangeArrowheads="1"/>
          </p:cNvSpPr>
          <p:nvPr/>
        </p:nvSpPr>
        <p:spPr bwMode="auto">
          <a:xfrm>
            <a:off x="7162800" y="4343400"/>
            <a:ext cx="152400" cy="1524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76209" name="Oval 17"/>
          <p:cNvSpPr>
            <a:spLocks noChangeArrowheads="1"/>
          </p:cNvSpPr>
          <p:nvPr/>
        </p:nvSpPr>
        <p:spPr bwMode="auto">
          <a:xfrm>
            <a:off x="7315200" y="4495800"/>
            <a:ext cx="152400" cy="1524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76210" name="Line 18"/>
          <p:cNvSpPr>
            <a:spLocks noChangeShapeType="1"/>
          </p:cNvSpPr>
          <p:nvPr/>
        </p:nvSpPr>
        <p:spPr bwMode="auto">
          <a:xfrm flipV="1">
            <a:off x="6248400" y="1905000"/>
            <a:ext cx="0" cy="3124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76211" name="Line 19"/>
          <p:cNvSpPr>
            <a:spLocks noChangeShapeType="1"/>
          </p:cNvSpPr>
          <p:nvPr/>
        </p:nvSpPr>
        <p:spPr bwMode="auto">
          <a:xfrm flipV="1">
            <a:off x="4648200" y="3429000"/>
            <a:ext cx="29718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76212" name="Line 20"/>
          <p:cNvSpPr>
            <a:spLocks noChangeShapeType="1"/>
          </p:cNvSpPr>
          <p:nvPr/>
        </p:nvSpPr>
        <p:spPr bwMode="auto">
          <a:xfrm flipH="1" flipV="1">
            <a:off x="5029200" y="2209800"/>
            <a:ext cx="2743200" cy="2743200"/>
          </a:xfrm>
          <a:prstGeom prst="line">
            <a:avLst/>
          </a:prstGeom>
          <a:noFill/>
          <a:ln w="38100">
            <a:solidFill>
              <a:srgbClr val="800080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76213" name="Text Box 21"/>
          <p:cNvSpPr txBox="1">
            <a:spLocks noChangeArrowheads="1"/>
          </p:cNvSpPr>
          <p:nvPr/>
        </p:nvSpPr>
        <p:spPr bwMode="auto">
          <a:xfrm>
            <a:off x="6172200" y="1524000"/>
            <a:ext cx="3810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cs typeface="Arial" charset="0"/>
              </a:rPr>
              <a:t>Y</a:t>
            </a:r>
          </a:p>
        </p:txBody>
      </p:sp>
      <p:sp>
        <p:nvSpPr>
          <p:cNvPr id="776214" name="Text Box 22"/>
          <p:cNvSpPr txBox="1">
            <a:spLocks noChangeArrowheads="1"/>
          </p:cNvSpPr>
          <p:nvPr/>
        </p:nvSpPr>
        <p:spPr bwMode="auto">
          <a:xfrm>
            <a:off x="7620000" y="3124200"/>
            <a:ext cx="3810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cs typeface="Arial" charset="0"/>
              </a:rPr>
              <a:t>X</a:t>
            </a:r>
          </a:p>
        </p:txBody>
      </p:sp>
      <p:sp>
        <p:nvSpPr>
          <p:cNvPr id="776215" name="Text Box 23"/>
          <p:cNvSpPr txBox="1">
            <a:spLocks noChangeArrowheads="1"/>
          </p:cNvSpPr>
          <p:nvPr/>
        </p:nvSpPr>
        <p:spPr bwMode="auto">
          <a:xfrm>
            <a:off x="4572000" y="1828800"/>
            <a:ext cx="9906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9900FF"/>
                </a:solidFill>
                <a:cs typeface="Arial" charset="0"/>
              </a:rPr>
              <a:t>PCA</a:t>
            </a:r>
            <a:r>
              <a:rPr lang="en-US" baseline="-25000">
                <a:solidFill>
                  <a:srgbClr val="9900FF"/>
                </a:solidFill>
                <a:cs typeface="Arial" charset="0"/>
              </a:rPr>
              <a:t>1</a:t>
            </a:r>
          </a:p>
        </p:txBody>
      </p:sp>
      <p:sp>
        <p:nvSpPr>
          <p:cNvPr id="776216" name="Line 24"/>
          <p:cNvSpPr>
            <a:spLocks noChangeShapeType="1"/>
          </p:cNvSpPr>
          <p:nvPr/>
        </p:nvSpPr>
        <p:spPr bwMode="auto">
          <a:xfrm flipV="1">
            <a:off x="7086600" y="4724400"/>
            <a:ext cx="22860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76217" name="Text Box 25"/>
          <p:cNvSpPr txBox="1">
            <a:spLocks noChangeArrowheads="1"/>
          </p:cNvSpPr>
          <p:nvPr/>
        </p:nvSpPr>
        <p:spPr bwMode="auto">
          <a:xfrm>
            <a:off x="6477000" y="5486400"/>
            <a:ext cx="13716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cs typeface="Arial" charset="0"/>
              </a:rPr>
              <a:t>(x</a:t>
            </a:r>
            <a:r>
              <a:rPr lang="en-US" baseline="-25000">
                <a:cs typeface="Arial" charset="0"/>
              </a:rPr>
              <a:t>i</a:t>
            </a:r>
            <a:r>
              <a:rPr lang="en-US">
                <a:cs typeface="Arial" charset="0"/>
              </a:rPr>
              <a:t>, y</a:t>
            </a:r>
            <a:r>
              <a:rPr lang="en-US" baseline="-25000">
                <a:cs typeface="Arial" charset="0"/>
              </a:rPr>
              <a:t>i</a:t>
            </a:r>
            <a:r>
              <a:rPr lang="en-US">
                <a:cs typeface="Arial" charset="0"/>
              </a:rPr>
              <a:t>)</a:t>
            </a:r>
          </a:p>
        </p:txBody>
      </p:sp>
      <p:sp>
        <p:nvSpPr>
          <p:cNvPr id="776218" name="Text Box 26"/>
          <p:cNvSpPr txBox="1">
            <a:spLocks noChangeArrowheads="1"/>
          </p:cNvSpPr>
          <p:nvPr/>
        </p:nvSpPr>
        <p:spPr bwMode="auto">
          <a:xfrm>
            <a:off x="6553200" y="5791200"/>
            <a:ext cx="5334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9900FF"/>
                </a:solidFill>
                <a:cs typeface="Arial" charset="0"/>
              </a:rPr>
              <a:t>(p</a:t>
            </a:r>
            <a:r>
              <a:rPr lang="en-US" baseline="-25000">
                <a:solidFill>
                  <a:srgbClr val="9900FF"/>
                </a:solidFill>
                <a:cs typeface="Arial" charset="0"/>
              </a:rPr>
              <a:t>i</a:t>
            </a:r>
            <a:r>
              <a:rPr lang="en-US">
                <a:solidFill>
                  <a:srgbClr val="9900FF"/>
                </a:solidFill>
                <a:cs typeface="Arial" charset="0"/>
              </a:rPr>
              <a:t>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6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6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6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6212" grpId="0" animBg="1"/>
      <p:bldP spid="776215" grpId="0"/>
      <p:bldP spid="77621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7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Basic Concept</a:t>
            </a:r>
          </a:p>
        </p:txBody>
      </p:sp>
      <p:sp>
        <p:nvSpPr>
          <p:cNvPr id="63078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If two dimensions (or attributes) are highly correlated</a:t>
            </a:r>
          </a:p>
          <a:p>
            <a:pPr lvl="1"/>
            <a:r>
              <a:rPr lang="en-US" dirty="0"/>
              <a:t>They are likely to represent highly related phenomena</a:t>
            </a:r>
          </a:p>
          <a:p>
            <a:pPr lvl="1"/>
            <a:r>
              <a:rPr lang="en-US" dirty="0"/>
              <a:t>If they tell us about the same underlying variance in the data</a:t>
            </a:r>
            <a:r>
              <a:rPr lang="en-US" dirty="0">
                <a:highlight>
                  <a:srgbClr val="FFFF00"/>
                </a:highlight>
              </a:rPr>
              <a:t>, combining them to form a single measure </a:t>
            </a:r>
            <a:r>
              <a:rPr lang="en-US" dirty="0"/>
              <a:t>may be reasonable</a:t>
            </a:r>
          </a:p>
          <a:p>
            <a:r>
              <a:rPr lang="da-DK" dirty="0"/>
              <a:t>We want a smaller set of variables that explain most of the variance in the original data</a:t>
            </a:r>
          </a:p>
          <a:p>
            <a:pPr lvl="1"/>
            <a:r>
              <a:rPr lang="da-DK" dirty="0"/>
              <a:t>In more compact and insightful form</a:t>
            </a:r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8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Concept (cont’d)</a:t>
            </a:r>
          </a:p>
        </p:txBody>
      </p:sp>
      <p:sp>
        <p:nvSpPr>
          <p:cNvPr id="63283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What if the dependences and correlations are not so strong or direct? </a:t>
            </a:r>
          </a:p>
          <a:p>
            <a:r>
              <a:rPr lang="en-US" dirty="0"/>
              <a:t>And suppose you have 3 variables, or 4, or 5, or 10000?</a:t>
            </a:r>
          </a:p>
          <a:p>
            <a:r>
              <a:rPr lang="en-US" dirty="0"/>
              <a:t>Look for the phenomena underlying the observed covariance/co-dependence in a set of variables</a:t>
            </a:r>
          </a:p>
          <a:p>
            <a:pPr lvl="1"/>
            <a:r>
              <a:rPr lang="en-US" dirty="0"/>
              <a:t>Once again, phenomena that are uncorrelated or independent, and especially those along which the data show high variance</a:t>
            </a:r>
          </a:p>
          <a:p>
            <a:r>
              <a:rPr lang="en-US" dirty="0"/>
              <a:t>These phenomena are called </a:t>
            </a:r>
            <a:r>
              <a:rPr lang="en-US" b="1" dirty="0"/>
              <a:t>factors</a:t>
            </a:r>
            <a:r>
              <a:rPr lang="en-US" dirty="0"/>
              <a:t> or </a:t>
            </a:r>
            <a:r>
              <a:rPr lang="en-US" b="1" dirty="0"/>
              <a:t>principal components</a:t>
            </a:r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3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Principal Component Analysis</a:t>
            </a:r>
          </a:p>
        </p:txBody>
      </p:sp>
      <p:sp>
        <p:nvSpPr>
          <p:cNvPr id="61030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da-DK" dirty="0"/>
              <a:t>Most common form of factor analysis</a:t>
            </a:r>
          </a:p>
          <a:p>
            <a:r>
              <a:rPr lang="da-DK" dirty="0">
                <a:highlight>
                  <a:srgbClr val="FFFF00"/>
                </a:highlight>
              </a:rPr>
              <a:t>New variables/dimensions</a:t>
            </a:r>
          </a:p>
          <a:p>
            <a:pPr lvl="1"/>
            <a:r>
              <a:rPr lang="da-DK" dirty="0"/>
              <a:t>Are linear </a:t>
            </a:r>
            <a:r>
              <a:rPr lang="da-DK" dirty="0">
                <a:solidFill>
                  <a:srgbClr val="FF0000"/>
                </a:solidFill>
              </a:rPr>
              <a:t>combinations</a:t>
            </a:r>
            <a:r>
              <a:rPr lang="da-DK" dirty="0"/>
              <a:t> of the original ones</a:t>
            </a:r>
          </a:p>
          <a:p>
            <a:pPr lvl="1"/>
            <a:r>
              <a:rPr lang="da-DK" dirty="0"/>
              <a:t>Are </a:t>
            </a:r>
            <a:r>
              <a:rPr lang="da-DK" i="1" dirty="0"/>
              <a:t>uncorrelated</a:t>
            </a:r>
            <a:r>
              <a:rPr lang="da-DK" dirty="0"/>
              <a:t> with one another</a:t>
            </a:r>
          </a:p>
          <a:p>
            <a:pPr lvl="2"/>
            <a:r>
              <a:rPr lang="da-DK" dirty="0"/>
              <a:t>Orthogonal in original dimension space</a:t>
            </a:r>
          </a:p>
          <a:p>
            <a:pPr lvl="1"/>
            <a:r>
              <a:rPr lang="da-DK" dirty="0"/>
              <a:t>Capture as much of the original variance in the data as possible</a:t>
            </a:r>
          </a:p>
          <a:p>
            <a:pPr lvl="1"/>
            <a:r>
              <a:rPr lang="da-DK" dirty="0"/>
              <a:t>Are called Principal Components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6149" name="Group 5"/>
          <p:cNvGrpSpPr>
            <a:grpSpLocks/>
          </p:cNvGrpSpPr>
          <p:nvPr/>
        </p:nvGrpSpPr>
        <p:grpSpPr bwMode="auto">
          <a:xfrm>
            <a:off x="3838575" y="1981200"/>
            <a:ext cx="4483100" cy="3886200"/>
            <a:chOff x="1056" y="1056"/>
            <a:chExt cx="3859" cy="2664"/>
          </a:xfrm>
        </p:grpSpPr>
        <p:pic>
          <p:nvPicPr>
            <p:cNvPr id="646150" name="Picture 6" descr="pca_basis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056" y="1056"/>
              <a:ext cx="3678" cy="2664"/>
            </a:xfrm>
            <a:prstGeom prst="rect">
              <a:avLst/>
            </a:prstGeom>
            <a:solidFill>
              <a:schemeClr val="accent1"/>
            </a:solidFill>
          </p:spPr>
        </p:pic>
        <p:sp>
          <p:nvSpPr>
            <p:cNvPr id="646151" name="Line 7"/>
            <p:cNvSpPr>
              <a:spLocks noChangeShapeType="1"/>
            </p:cNvSpPr>
            <p:nvPr/>
          </p:nvSpPr>
          <p:spPr bwMode="auto">
            <a:xfrm>
              <a:off x="1968" y="2832"/>
              <a:ext cx="24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6152" name="Line 8"/>
            <p:cNvSpPr>
              <a:spLocks noChangeShapeType="1"/>
            </p:cNvSpPr>
            <p:nvPr/>
          </p:nvSpPr>
          <p:spPr bwMode="auto">
            <a:xfrm flipV="1">
              <a:off x="1968" y="1104"/>
              <a:ext cx="0" cy="172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6153" name="Text Box 9"/>
            <p:cNvSpPr txBox="1">
              <a:spLocks noChangeArrowheads="1"/>
            </p:cNvSpPr>
            <p:nvPr/>
          </p:nvSpPr>
          <p:spPr bwMode="auto">
            <a:xfrm>
              <a:off x="3301" y="2864"/>
              <a:ext cx="1614" cy="2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600"/>
                <a:t>Original Variable A</a:t>
              </a:r>
            </a:p>
          </p:txBody>
        </p:sp>
        <p:sp>
          <p:nvSpPr>
            <p:cNvPr id="646154" name="Text Box 10"/>
            <p:cNvSpPr txBox="1">
              <a:spLocks noChangeArrowheads="1"/>
            </p:cNvSpPr>
            <p:nvPr/>
          </p:nvSpPr>
          <p:spPr bwMode="auto">
            <a:xfrm rot="-5400000">
              <a:off x="1176" y="1608"/>
              <a:ext cx="1200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marL="342900" indent="-342900">
                <a:lnSpc>
                  <a:spcPct val="80000"/>
                </a:lnSpc>
                <a:buClr>
                  <a:schemeClr val="bg2"/>
                </a:buClr>
                <a:buSzPct val="75000"/>
                <a:buFont typeface="Wingdings" pitchFamily="2" charset="2"/>
                <a:buNone/>
              </a:pPr>
              <a:r>
                <a:rPr lang="en-US" sz="1400"/>
                <a:t>Original Variable B</a:t>
              </a:r>
            </a:p>
          </p:txBody>
        </p:sp>
        <p:sp>
          <p:nvSpPr>
            <p:cNvPr id="646155" name="Text Box 11"/>
            <p:cNvSpPr txBox="1">
              <a:spLocks noChangeArrowheads="1"/>
            </p:cNvSpPr>
            <p:nvPr/>
          </p:nvSpPr>
          <p:spPr bwMode="auto">
            <a:xfrm>
              <a:off x="4021" y="1675"/>
              <a:ext cx="547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600"/>
                <a:t>PC 1</a:t>
              </a:r>
            </a:p>
          </p:txBody>
        </p:sp>
        <p:sp>
          <p:nvSpPr>
            <p:cNvPr id="646156" name="Text Box 12"/>
            <p:cNvSpPr txBox="1">
              <a:spLocks noChangeArrowheads="1"/>
            </p:cNvSpPr>
            <p:nvPr/>
          </p:nvSpPr>
          <p:spPr bwMode="auto">
            <a:xfrm>
              <a:off x="2304" y="1585"/>
              <a:ext cx="546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600"/>
                <a:t>PC 2</a:t>
              </a:r>
            </a:p>
          </p:txBody>
        </p:sp>
      </p:grpSp>
      <p:sp>
        <p:nvSpPr>
          <p:cNvPr id="64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Principal Components</a:t>
            </a:r>
          </a:p>
        </p:txBody>
      </p:sp>
      <p:sp>
        <p:nvSpPr>
          <p:cNvPr id="646147" name="Rectangle 3"/>
          <p:cNvSpPr>
            <a:spLocks noGrp="1" noChangeArrowheads="1"/>
          </p:cNvSpPr>
          <p:nvPr>
            <p:ph type="body" sz="half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/>
              <a:t>First principal component is the direction of greatest variability (covariance) in the data</a:t>
            </a:r>
          </a:p>
          <a:p>
            <a:r>
              <a:rPr lang="en-US"/>
              <a:t>Second is the next orthogonal (uncorrelated) direction of greatest variability</a:t>
            </a:r>
          </a:p>
          <a:p>
            <a:pPr lvl="1"/>
            <a:r>
              <a:rPr lang="en-US"/>
              <a:t>So first remove all the variability along the first component, and then find the next direction of greatest variability</a:t>
            </a:r>
          </a:p>
          <a:p>
            <a:r>
              <a:rPr lang="en-US"/>
              <a:t>And so on …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4383720" y="2683080"/>
              <a:ext cx="3216960" cy="28656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376160" y="2673720"/>
                <a:ext cx="3233520" cy="28810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4684</TotalTime>
  <Words>1570</Words>
  <Application>Microsoft Office PowerPoint</Application>
  <PresentationFormat>On-screen Show (4:3)</PresentationFormat>
  <Paragraphs>272</Paragraphs>
  <Slides>34</Slides>
  <Notes>31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34</vt:i4>
      </vt:variant>
    </vt:vector>
  </HeadingPairs>
  <TitlesOfParts>
    <vt:vector size="42" baseType="lpstr">
      <vt:lpstr>Tahoma</vt:lpstr>
      <vt:lpstr>Arial</vt:lpstr>
      <vt:lpstr>Calibri</vt:lpstr>
      <vt:lpstr>Times New Roman</vt:lpstr>
      <vt:lpstr>Wingdings</vt:lpstr>
      <vt:lpstr>Office Theme</vt:lpstr>
      <vt:lpstr>Chart</vt:lpstr>
      <vt:lpstr>Worksheet</vt:lpstr>
      <vt:lpstr>Dimensionality Reduction &amp; Principal Component Analysis</vt:lpstr>
      <vt:lpstr>Clustering</vt:lpstr>
      <vt:lpstr>Recall: Curse of Dimensionality</vt:lpstr>
      <vt:lpstr>Principal Component Analysis (PCA)</vt:lpstr>
      <vt:lpstr>PCA Sketch</vt:lpstr>
      <vt:lpstr>Basic Concept</vt:lpstr>
      <vt:lpstr>Basic Concept (cont’d)</vt:lpstr>
      <vt:lpstr>Principal Component Analysis</vt:lpstr>
      <vt:lpstr>Principal Components</vt:lpstr>
      <vt:lpstr>Computing the Components</vt:lpstr>
      <vt:lpstr>Computing the Components</vt:lpstr>
      <vt:lpstr>PowerPoint Presentation</vt:lpstr>
      <vt:lpstr>Singular Value Decomposition (SVD)</vt:lpstr>
      <vt:lpstr>SVD (cont’d)</vt:lpstr>
      <vt:lpstr>Computing the Components</vt:lpstr>
      <vt:lpstr>PCs, Variance and Least-Squares</vt:lpstr>
      <vt:lpstr>How Many Principal Components?</vt:lpstr>
      <vt:lpstr>Dimensionality Reduction</vt:lpstr>
      <vt:lpstr>PCA with Image Data: Eigenfaces</vt:lpstr>
      <vt:lpstr>Eigenfaces</vt:lpstr>
      <vt:lpstr>PowerPoint Presentation</vt:lpstr>
      <vt:lpstr>Centering the Data</vt:lpstr>
      <vt:lpstr>PCA Input = Original - Average</vt:lpstr>
      <vt:lpstr>Linear Combinations of Images</vt:lpstr>
      <vt:lpstr>Eigenfaces: Dimensionality Reduction</vt:lpstr>
      <vt:lpstr>Eigenfaces: Dimensionality Reduction</vt:lpstr>
      <vt:lpstr>Eigenfaces: Reconstruction</vt:lpstr>
      <vt:lpstr>Eigenfaces for Recognition</vt:lpstr>
      <vt:lpstr>Classification: PCA + 1-NN</vt:lpstr>
      <vt:lpstr>Eigenfaces Summary</vt:lpstr>
      <vt:lpstr>Notes on PCA</vt:lpstr>
      <vt:lpstr>PCA Alternatives</vt:lpstr>
      <vt:lpstr>PCA vs ICA</vt:lpstr>
      <vt:lpstr>Summary</vt:lpstr>
    </vt:vector>
  </TitlesOfParts>
  <Company>Princeton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Jaswinder Pal Singh</dc:creator>
  <cp:lastModifiedBy>Khai T T Nguyen</cp:lastModifiedBy>
  <cp:revision>66</cp:revision>
  <dcterms:created xsi:type="dcterms:W3CDTF">2006-02-02T15:28:10Z</dcterms:created>
  <dcterms:modified xsi:type="dcterms:W3CDTF">2019-12-03T22:21:34Z</dcterms:modified>
</cp:coreProperties>
</file>